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Average" pitchFamily="2" charset="77"/>
      <p:regular r:id="rId54"/>
    </p:embeddedFont>
    <p:embeddedFont>
      <p:font typeface="Lato" panose="020F0502020204030203" pitchFamily="34" charset="0"/>
      <p:regular r:id="rId55"/>
      <p:bold r:id="rId56"/>
      <p:italic r:id="rId57"/>
      <p:boldItalic r:id="rId58"/>
    </p:embeddedFont>
    <p:embeddedFont>
      <p:font typeface="Merriweather" pitchFamily="2" charset="77"/>
      <p:regular r:id="rId59"/>
      <p:bold r:id="rId60"/>
      <p:italic r:id="rId61"/>
      <p:boldItalic r:id="rId62"/>
    </p:embeddedFont>
    <p:embeddedFont>
      <p:font typeface="Montserrat" pitchFamily="2" charset="77"/>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86"/>
  </p:normalViewPr>
  <p:slideViewPr>
    <p:cSldViewPr snapToGrid="0">
      <p:cViewPr varScale="1">
        <p:scale>
          <a:sx n="140" d="100"/>
          <a:sy n="140" d="100"/>
        </p:scale>
        <p:origin x="192" y="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ian, Shivani" userId="12a5e22a-5998-4487-94b3-1309c399efc2" providerId="ADAL" clId="{3CE94D12-2B37-E344-8B91-D45CAF4A9873}"/>
    <pc:docChg chg="custSel modSld">
      <pc:chgData name="Kotian, Shivani" userId="12a5e22a-5998-4487-94b3-1309c399efc2" providerId="ADAL" clId="{3CE94D12-2B37-E344-8B91-D45CAF4A9873}" dt="2025-02-02T19:29:50.709" v="4" actId="478"/>
      <pc:docMkLst>
        <pc:docMk/>
      </pc:docMkLst>
      <pc:sldChg chg="addSp delSp modSp mod">
        <pc:chgData name="Kotian, Shivani" userId="12a5e22a-5998-4487-94b3-1309c399efc2" providerId="ADAL" clId="{3CE94D12-2B37-E344-8B91-D45CAF4A9873}" dt="2025-02-02T19:29:50.709" v="4" actId="478"/>
        <pc:sldMkLst>
          <pc:docMk/>
          <pc:sldMk cId="0" sldId="256"/>
        </pc:sldMkLst>
        <pc:spChg chg="add del mod">
          <ac:chgData name="Kotian, Shivani" userId="12a5e22a-5998-4487-94b3-1309c399efc2" providerId="ADAL" clId="{3CE94D12-2B37-E344-8B91-D45CAF4A9873}" dt="2025-02-02T19:29:50.709" v="4" actId="478"/>
          <ac:spMkLst>
            <pc:docMk/>
            <pc:sldMk cId="0" sldId="256"/>
            <ac:spMk id="3" creationId="{3FCEAEA3-17CC-DCA9-8296-CBF1661F81F4}"/>
          </ac:spMkLst>
        </pc:spChg>
        <pc:spChg chg="del">
          <ac:chgData name="Kotian, Shivani" userId="12a5e22a-5998-4487-94b3-1309c399efc2" providerId="ADAL" clId="{3CE94D12-2B37-E344-8B91-D45CAF4A9873}" dt="2025-02-02T19:29:47.342" v="3" actId="478"/>
          <ac:spMkLst>
            <pc:docMk/>
            <pc:sldMk cId="0" sldId="256"/>
            <ac:spMk id="229" creationId="{00000000-0000-0000-0000-000000000000}"/>
          </ac:spMkLst>
        </pc:spChg>
      </pc:sldChg>
      <pc:sldChg chg="delSp modSp mod">
        <pc:chgData name="Kotian, Shivani" userId="12a5e22a-5998-4487-94b3-1309c399efc2" providerId="ADAL" clId="{3CE94D12-2B37-E344-8B91-D45CAF4A9873}" dt="2025-02-02T19:29:39.587" v="2" actId="478"/>
        <pc:sldMkLst>
          <pc:docMk/>
          <pc:sldMk cId="0" sldId="306"/>
        </pc:sldMkLst>
        <pc:spChg chg="del">
          <ac:chgData name="Kotian, Shivani" userId="12a5e22a-5998-4487-94b3-1309c399efc2" providerId="ADAL" clId="{3CE94D12-2B37-E344-8B91-D45CAF4A9873}" dt="2025-02-02T19:29:39.587" v="2" actId="478"/>
          <ac:spMkLst>
            <pc:docMk/>
            <pc:sldMk cId="0" sldId="306"/>
            <ac:spMk id="559" creationId="{00000000-0000-0000-0000-000000000000}"/>
          </ac:spMkLst>
        </pc:spChg>
        <pc:spChg chg="del mod">
          <ac:chgData name="Kotian, Shivani" userId="12a5e22a-5998-4487-94b3-1309c399efc2" providerId="ADAL" clId="{3CE94D12-2B37-E344-8B91-D45CAF4A9873}" dt="2025-02-02T19:29:36.325" v="1" actId="478"/>
          <ac:spMkLst>
            <pc:docMk/>
            <pc:sldMk cId="0" sldId="306"/>
            <ac:spMk id="5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d1f204442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d1f204442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1f204442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d1f204442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d1f204442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1f204442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d1f204442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d1f204442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d1f204442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d1f204442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d1f204442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d1f204442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1f204442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1f204442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d1f204442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d1f204442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d21c9e4f8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d21c9e4f8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d1f204442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d1f20444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d1f204442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d1f204442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1f204442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d1f204442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21c9e4f85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d21c9e4f85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d1f204442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d1f204442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d1f204442d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d1f204442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d1f204442d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d1f204442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d1f204442d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d1f204442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d1f204442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d1f204442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d21c9e4f8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d21c9e4f8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d21c9e4f85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d21c9e4f85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d21c9e4f85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d21c9e4f85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d1f204442d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d1f204442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d1f204442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d1f204442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d1f204442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d1f204442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d21c9e4f85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d21c9e4f8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d1f204442d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d1f204442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d1f204442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d1f204442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d1f204442d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d1f204442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1f204442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1f204442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d21c9e4f85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d21c9e4f85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1f204442d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1f204442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d1f204442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d1f204442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d1f204442d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d1f204442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d1f204442d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d1f204442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d21c9e4f85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d21c9e4f85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d1f204442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1f204442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d21c9e4f85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d21c9e4f85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d21c9e4f85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d21c9e4f85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d21c9e4f85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d21c9e4f85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d1f204442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d1f204442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21c9e4f85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21c9e4f85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1f204442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1f204442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d21c9e4f85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d21c9e4f85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21c9e4f85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21c9e4f85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preetviradiya/brian-tumor-datase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92450" y="1464600"/>
            <a:ext cx="5631900" cy="15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t>CerebroVision: </a:t>
            </a:r>
            <a:endParaRPr sz="2600"/>
          </a:p>
          <a:p>
            <a:pPr marL="0" lvl="0" indent="0" algn="ctr" rtl="0">
              <a:spcBef>
                <a:spcPts val="0"/>
              </a:spcBef>
              <a:spcAft>
                <a:spcPts val="0"/>
              </a:spcAft>
              <a:buNone/>
            </a:pPr>
            <a:r>
              <a:rPr lang="en-GB" sz="2600"/>
              <a:t>Advanced CNN Diagnostics for Brain Tumor Identification</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1234000" y="889050"/>
            <a:ext cx="70389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Algorithm</a:t>
            </a:r>
            <a:endParaRPr/>
          </a:p>
        </p:txBody>
      </p:sp>
      <p:sp>
        <p:nvSpPr>
          <p:cNvPr id="295" name="Google Shape;295;p26"/>
          <p:cNvSpPr txBox="1">
            <a:spLocks noGrp="1"/>
          </p:cNvSpPr>
          <p:nvPr>
            <p:ph type="body" idx="1"/>
          </p:nvPr>
        </p:nvSpPr>
        <p:spPr>
          <a:xfrm>
            <a:off x="1234000" y="1490850"/>
            <a:ext cx="7038900" cy="3140100"/>
          </a:xfrm>
          <a:prstGeom prst="rect">
            <a:avLst/>
          </a:prstGeom>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SzPts val="1200"/>
              <a:buChar char="●"/>
            </a:pPr>
            <a:r>
              <a:rPr lang="en-GB" sz="1200" b="1"/>
              <a:t>Convolutional Neural Networks (CNN) -</a:t>
            </a:r>
            <a:r>
              <a:rPr lang="en-GB" sz="1200"/>
              <a:t> CNNs are a class of deep neural networks, primarily used for image recognition and classification tasks. They consist of multiple layers of interconnected neurons, including convolutional layers, pooling layers, and fully connected layers.</a:t>
            </a:r>
            <a:endParaRPr sz="1200"/>
          </a:p>
          <a:p>
            <a:pPr marL="457200" lvl="0" indent="-304800" algn="just" rtl="0">
              <a:lnSpc>
                <a:spcPct val="150000"/>
              </a:lnSpc>
              <a:spcBef>
                <a:spcPts val="0"/>
              </a:spcBef>
              <a:spcAft>
                <a:spcPts val="0"/>
              </a:spcAft>
              <a:buSzPts val="1200"/>
              <a:buChar char="●"/>
            </a:pPr>
            <a:r>
              <a:rPr lang="en-GB" sz="1200" b="1"/>
              <a:t>VGG19 - </a:t>
            </a:r>
            <a:r>
              <a:rPr lang="en-GB" sz="1200"/>
              <a:t>VGG19 is a convolutional neural network architecture that consists of 19 layers, including convolutional layers with small 3x3 filters and max-pooling layers.   </a:t>
            </a:r>
            <a:endParaRPr sz="1200"/>
          </a:p>
          <a:p>
            <a:pPr marL="457200" lvl="0" indent="-304800" algn="just" rtl="0">
              <a:lnSpc>
                <a:spcPct val="150000"/>
              </a:lnSpc>
              <a:spcBef>
                <a:spcPts val="0"/>
              </a:spcBef>
              <a:spcAft>
                <a:spcPts val="0"/>
              </a:spcAft>
              <a:buSzPts val="1200"/>
              <a:buChar char="●"/>
            </a:pPr>
            <a:r>
              <a:rPr lang="en-GB" sz="1200" b="1"/>
              <a:t>ResNet50 - </a:t>
            </a:r>
            <a:r>
              <a:rPr lang="en-GB" sz="1200"/>
              <a:t>ResNet50 is a variant of the ResNet (Residual Neural Network) architecture. ResNet50 specifically refers to a ResNet architecture with 50 layers, consisting of stacked residual blocks. ResNet50 is known for its ability to train very deep neural networks more effectively by mitigating the vanishing gradient problem, leading to improved performance on various image recognition tasks, including object detection and segmentation.</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Train Test Split</a:t>
            </a:r>
            <a:endParaRPr/>
          </a:p>
        </p:txBody>
      </p:sp>
      <p:pic>
        <p:nvPicPr>
          <p:cNvPr id="301" name="Google Shape;301;p27"/>
          <p:cNvPicPr preferRelativeResize="0"/>
          <p:nvPr/>
        </p:nvPicPr>
        <p:blipFill>
          <a:blip r:embed="rId3">
            <a:alphaModFix/>
          </a:blip>
          <a:stretch>
            <a:fillRect/>
          </a:stretch>
        </p:blipFill>
        <p:spPr>
          <a:xfrm>
            <a:off x="841450" y="1718750"/>
            <a:ext cx="7461101" cy="251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8"/>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CLASS DISTRIBUTION</a:t>
            </a:r>
            <a:endParaRPr/>
          </a:p>
        </p:txBody>
      </p:sp>
      <p:pic>
        <p:nvPicPr>
          <p:cNvPr id="307" name="Google Shape;307;p28"/>
          <p:cNvPicPr preferRelativeResize="0"/>
          <p:nvPr/>
        </p:nvPicPr>
        <p:blipFill rotWithShape="1">
          <a:blip r:embed="rId3">
            <a:alphaModFix/>
          </a:blip>
          <a:srcRect l="11437" t="-8880" r="11437" b="8879"/>
          <a:stretch/>
        </p:blipFill>
        <p:spPr>
          <a:xfrm>
            <a:off x="1760025" y="1962700"/>
            <a:ext cx="5942025" cy="200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CLASS DISTRIBUTION</a:t>
            </a:r>
            <a:endParaRPr/>
          </a:p>
        </p:txBody>
      </p:sp>
      <p:pic>
        <p:nvPicPr>
          <p:cNvPr id="313" name="Google Shape;313;p29"/>
          <p:cNvPicPr preferRelativeResize="0"/>
          <p:nvPr/>
        </p:nvPicPr>
        <p:blipFill rotWithShape="1">
          <a:blip r:embed="rId3">
            <a:alphaModFix/>
          </a:blip>
          <a:srcRect/>
          <a:stretch/>
        </p:blipFill>
        <p:spPr>
          <a:xfrm>
            <a:off x="1045788" y="1568150"/>
            <a:ext cx="7052475" cy="335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CLASS DISTRIBUTION</a:t>
            </a:r>
            <a:endParaRPr/>
          </a:p>
        </p:txBody>
      </p:sp>
      <p:pic>
        <p:nvPicPr>
          <p:cNvPr id="319" name="Google Shape;319;p30"/>
          <p:cNvPicPr preferRelativeResize="0"/>
          <p:nvPr/>
        </p:nvPicPr>
        <p:blipFill rotWithShape="1">
          <a:blip r:embed="rId3">
            <a:alphaModFix/>
          </a:blip>
          <a:srcRect l="11437" t="-8880" r="11437" b="8879"/>
          <a:stretch/>
        </p:blipFill>
        <p:spPr>
          <a:xfrm>
            <a:off x="1760025" y="1962700"/>
            <a:ext cx="5942025" cy="2003150"/>
          </a:xfrm>
          <a:prstGeom prst="rect">
            <a:avLst/>
          </a:prstGeom>
          <a:noFill/>
          <a:ln>
            <a:noFill/>
          </a:ln>
        </p:spPr>
      </p:pic>
      <p:pic>
        <p:nvPicPr>
          <p:cNvPr id="320" name="Google Shape;320;p30"/>
          <p:cNvPicPr preferRelativeResize="0"/>
          <p:nvPr/>
        </p:nvPicPr>
        <p:blipFill rotWithShape="1">
          <a:blip r:embed="rId4">
            <a:alphaModFix/>
          </a:blip>
          <a:srcRect l="1597" r="1597"/>
          <a:stretch/>
        </p:blipFill>
        <p:spPr>
          <a:xfrm>
            <a:off x="401438" y="1755375"/>
            <a:ext cx="8341123" cy="281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Optimizer</a:t>
            </a:r>
            <a:endParaRPr/>
          </a:p>
        </p:txBody>
      </p:sp>
      <p:pic>
        <p:nvPicPr>
          <p:cNvPr id="326" name="Google Shape;326;p31"/>
          <p:cNvPicPr preferRelativeResize="0"/>
          <p:nvPr/>
        </p:nvPicPr>
        <p:blipFill>
          <a:blip r:embed="rId3">
            <a:alphaModFix/>
          </a:blip>
          <a:stretch>
            <a:fillRect/>
          </a:stretch>
        </p:blipFill>
        <p:spPr>
          <a:xfrm>
            <a:off x="988879" y="2238350"/>
            <a:ext cx="7484549" cy="135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Callbacks</a:t>
            </a:r>
            <a:endParaRPr/>
          </a:p>
        </p:txBody>
      </p:sp>
      <p:pic>
        <p:nvPicPr>
          <p:cNvPr id="332" name="Google Shape;332;p32"/>
          <p:cNvPicPr preferRelativeResize="0"/>
          <p:nvPr/>
        </p:nvPicPr>
        <p:blipFill>
          <a:blip r:embed="rId3">
            <a:alphaModFix/>
          </a:blip>
          <a:stretch>
            <a:fillRect/>
          </a:stretch>
        </p:blipFill>
        <p:spPr>
          <a:xfrm>
            <a:off x="411100" y="1798625"/>
            <a:ext cx="8321848" cy="261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3"/>
          <p:cNvSpPr txBox="1">
            <a:spLocks noGrp="1"/>
          </p:cNvSpPr>
          <p:nvPr>
            <p:ph type="title"/>
          </p:nvPr>
        </p:nvSpPr>
        <p:spPr>
          <a:xfrm>
            <a:off x="1272100" y="918225"/>
            <a:ext cx="7011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“RESNet50”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38" name="Google Shape;338;p33"/>
          <p:cNvPicPr preferRelativeResize="0"/>
          <p:nvPr/>
        </p:nvPicPr>
        <p:blipFill>
          <a:blip r:embed="rId3">
            <a:alphaModFix/>
          </a:blip>
          <a:stretch>
            <a:fillRect/>
          </a:stretch>
        </p:blipFill>
        <p:spPr>
          <a:xfrm>
            <a:off x="1573587" y="1647950"/>
            <a:ext cx="6408024" cy="3231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4"/>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“RESNet50”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44" name="Google Shape;344;p34"/>
          <p:cNvPicPr preferRelativeResize="0"/>
          <p:nvPr/>
        </p:nvPicPr>
        <p:blipFill rotWithShape="1">
          <a:blip r:embed="rId3">
            <a:alphaModFix/>
          </a:blip>
          <a:srcRect/>
          <a:stretch/>
        </p:blipFill>
        <p:spPr>
          <a:xfrm>
            <a:off x="498187" y="2045750"/>
            <a:ext cx="8147674" cy="158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“RESNet50”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50" name="Google Shape;350;p35"/>
          <p:cNvPicPr preferRelativeResize="0"/>
          <p:nvPr/>
        </p:nvPicPr>
        <p:blipFill>
          <a:blip r:embed="rId3">
            <a:alphaModFix/>
          </a:blip>
          <a:stretch>
            <a:fillRect/>
          </a:stretch>
        </p:blipFill>
        <p:spPr>
          <a:xfrm>
            <a:off x="443225" y="1962825"/>
            <a:ext cx="8257550" cy="220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300" y="7262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Index</a:t>
            </a:r>
            <a:endParaRPr/>
          </a:p>
        </p:txBody>
      </p:sp>
      <p:sp>
        <p:nvSpPr>
          <p:cNvPr id="235" name="Google Shape;235;p18"/>
          <p:cNvSpPr txBox="1"/>
          <p:nvPr/>
        </p:nvSpPr>
        <p:spPr>
          <a:xfrm>
            <a:off x="1294301" y="141943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Objective and Goals</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1804563"/>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Dataset</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19225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Algorithms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57995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Class Distribution</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296159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Optimizer</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33990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Callbacks</a:t>
            </a:r>
            <a:endParaRPr>
              <a:solidFill>
                <a:srgbClr val="CACACA"/>
              </a:solidFill>
              <a:latin typeface="Montserrat"/>
              <a:ea typeface="Montserrat"/>
              <a:cs typeface="Montserrat"/>
              <a:sym typeface="Montserrat"/>
            </a:endParaRPr>
          </a:p>
        </p:txBody>
      </p:sp>
      <p:sp>
        <p:nvSpPr>
          <p:cNvPr id="241" name="Google Shape;241;p18"/>
          <p:cNvSpPr txBox="1"/>
          <p:nvPr/>
        </p:nvSpPr>
        <p:spPr>
          <a:xfrm>
            <a:off x="1294298" y="371944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Implementation</a:t>
            </a:r>
            <a:endParaRPr>
              <a:solidFill>
                <a:srgbClr val="CACACA"/>
              </a:solidFill>
              <a:latin typeface="Montserrat"/>
              <a:ea typeface="Montserrat"/>
              <a:cs typeface="Montserrat"/>
              <a:sym typeface="Montserrat"/>
            </a:endParaRPr>
          </a:p>
        </p:txBody>
      </p:sp>
      <p:sp>
        <p:nvSpPr>
          <p:cNvPr id="242" name="Google Shape;242;p18"/>
          <p:cNvSpPr txBox="1"/>
          <p:nvPr/>
        </p:nvSpPr>
        <p:spPr>
          <a:xfrm>
            <a:off x="1294298" y="407422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Result Comparison </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1272100" y="918225"/>
            <a:ext cx="5609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“RESNet50”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56" name="Google Shape;356;p36"/>
          <p:cNvPicPr preferRelativeResize="0"/>
          <p:nvPr/>
        </p:nvPicPr>
        <p:blipFill>
          <a:blip r:embed="rId3">
            <a:alphaModFix/>
          </a:blip>
          <a:stretch>
            <a:fillRect/>
          </a:stretch>
        </p:blipFill>
        <p:spPr>
          <a:xfrm>
            <a:off x="1639588" y="1516725"/>
            <a:ext cx="4147914" cy="3321975"/>
          </a:xfrm>
          <a:prstGeom prst="rect">
            <a:avLst/>
          </a:prstGeom>
          <a:noFill/>
          <a:ln>
            <a:noFill/>
          </a:ln>
        </p:spPr>
      </p:pic>
      <p:pic>
        <p:nvPicPr>
          <p:cNvPr id="357" name="Google Shape;357;p36"/>
          <p:cNvPicPr preferRelativeResize="0"/>
          <p:nvPr/>
        </p:nvPicPr>
        <p:blipFill>
          <a:blip r:embed="rId4">
            <a:alphaModFix/>
          </a:blip>
          <a:stretch>
            <a:fillRect/>
          </a:stretch>
        </p:blipFill>
        <p:spPr>
          <a:xfrm>
            <a:off x="5951651" y="2768138"/>
            <a:ext cx="1971675" cy="81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“VGG19”Model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63" name="Google Shape;363;p37"/>
          <p:cNvPicPr preferRelativeResize="0"/>
          <p:nvPr/>
        </p:nvPicPr>
        <p:blipFill>
          <a:blip r:embed="rId3">
            <a:alphaModFix/>
          </a:blip>
          <a:stretch>
            <a:fillRect/>
          </a:stretch>
        </p:blipFill>
        <p:spPr>
          <a:xfrm>
            <a:off x="1568025" y="1599000"/>
            <a:ext cx="6007999" cy="3090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8"/>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“VGG19”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69" name="Google Shape;369;p38"/>
          <p:cNvPicPr preferRelativeResize="0"/>
          <p:nvPr/>
        </p:nvPicPr>
        <p:blipFill>
          <a:blip r:embed="rId3">
            <a:alphaModFix/>
          </a:blip>
          <a:stretch>
            <a:fillRect/>
          </a:stretch>
        </p:blipFill>
        <p:spPr>
          <a:xfrm>
            <a:off x="405138" y="2229525"/>
            <a:ext cx="8333726" cy="1656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9"/>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“VGG19”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75" name="Google Shape;375;p39"/>
          <p:cNvPicPr preferRelativeResize="0"/>
          <p:nvPr/>
        </p:nvPicPr>
        <p:blipFill>
          <a:blip r:embed="rId3">
            <a:alphaModFix/>
          </a:blip>
          <a:stretch>
            <a:fillRect/>
          </a:stretch>
        </p:blipFill>
        <p:spPr>
          <a:xfrm>
            <a:off x="533400" y="1962825"/>
            <a:ext cx="8226149" cy="2091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“VGG19”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81" name="Google Shape;381;p40"/>
          <p:cNvPicPr preferRelativeResize="0"/>
          <p:nvPr/>
        </p:nvPicPr>
        <p:blipFill>
          <a:blip r:embed="rId3">
            <a:alphaModFix/>
          </a:blip>
          <a:stretch>
            <a:fillRect/>
          </a:stretch>
        </p:blipFill>
        <p:spPr>
          <a:xfrm>
            <a:off x="1577838" y="1516725"/>
            <a:ext cx="4147914" cy="3321975"/>
          </a:xfrm>
          <a:prstGeom prst="rect">
            <a:avLst/>
          </a:prstGeom>
          <a:noFill/>
          <a:ln>
            <a:noFill/>
          </a:ln>
        </p:spPr>
      </p:pic>
      <p:pic>
        <p:nvPicPr>
          <p:cNvPr id="382" name="Google Shape;382;p40"/>
          <p:cNvPicPr preferRelativeResize="0"/>
          <p:nvPr/>
        </p:nvPicPr>
        <p:blipFill>
          <a:blip r:embed="rId4">
            <a:alphaModFix/>
          </a:blip>
          <a:stretch>
            <a:fillRect/>
          </a:stretch>
        </p:blipFill>
        <p:spPr>
          <a:xfrm>
            <a:off x="5925201" y="2768138"/>
            <a:ext cx="1981200" cy="81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txBox="1">
            <a:spLocks noGrp="1"/>
          </p:cNvSpPr>
          <p:nvPr>
            <p:ph type="title"/>
          </p:nvPr>
        </p:nvSpPr>
        <p:spPr>
          <a:xfrm>
            <a:off x="1272100" y="918225"/>
            <a:ext cx="7442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“HALnet-1”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388" name="Google Shape;388;p41"/>
          <p:cNvPicPr preferRelativeResize="0"/>
          <p:nvPr/>
        </p:nvPicPr>
        <p:blipFill rotWithShape="1">
          <a:blip r:embed="rId3">
            <a:alphaModFix/>
          </a:blip>
          <a:srcRect l="2742" b="1584"/>
          <a:stretch/>
        </p:blipFill>
        <p:spPr>
          <a:xfrm>
            <a:off x="297175" y="1728725"/>
            <a:ext cx="4144800" cy="3108801"/>
          </a:xfrm>
          <a:prstGeom prst="rect">
            <a:avLst/>
          </a:prstGeom>
          <a:noFill/>
          <a:ln>
            <a:noFill/>
          </a:ln>
        </p:spPr>
      </p:pic>
      <p:sp>
        <p:nvSpPr>
          <p:cNvPr id="389" name="Google Shape;389;p41"/>
          <p:cNvSpPr txBox="1"/>
          <p:nvPr/>
        </p:nvSpPr>
        <p:spPr>
          <a:xfrm>
            <a:off x="4633500" y="1398775"/>
            <a:ext cx="4247400" cy="3555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Initializing </a:t>
            </a:r>
            <a:r>
              <a:rPr lang="en-GB" sz="1200" b="1">
                <a:solidFill>
                  <a:srgbClr val="F5F5F5"/>
                </a:solidFill>
                <a:latin typeface="Roboto"/>
                <a:ea typeface="Roboto"/>
                <a:cs typeface="Roboto"/>
                <a:sym typeface="Roboto"/>
              </a:rPr>
              <a:t>Sequential model</a:t>
            </a:r>
            <a:r>
              <a:rPr lang="en-GB" sz="1200">
                <a:solidFill>
                  <a:srgbClr val="F5F5F5"/>
                </a:solidFill>
                <a:latin typeface="Roboto"/>
                <a:ea typeface="Roboto"/>
                <a:cs typeface="Roboto"/>
                <a:sym typeface="Roboto"/>
              </a:rPr>
              <a:t> to add layers</a:t>
            </a:r>
            <a:endParaRPr sz="1200">
              <a:solidFill>
                <a:srgbClr val="F5F5F5"/>
              </a:solidFill>
              <a:latin typeface="Roboto"/>
              <a:ea typeface="Roboto"/>
              <a:cs typeface="Roboto"/>
              <a:sym typeface="Roboto"/>
            </a:endParaRPr>
          </a:p>
          <a:p>
            <a:pPr marL="457200" lvl="0"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Adding </a:t>
            </a:r>
            <a:r>
              <a:rPr lang="en-GB" sz="1200" b="1">
                <a:solidFill>
                  <a:srgbClr val="F5F5F5"/>
                </a:solidFill>
                <a:latin typeface="Roboto"/>
                <a:ea typeface="Roboto"/>
                <a:cs typeface="Roboto"/>
                <a:sym typeface="Roboto"/>
              </a:rPr>
              <a:t>1st Conv2D</a:t>
            </a:r>
            <a:r>
              <a:rPr lang="en-GB" sz="1200">
                <a:solidFill>
                  <a:srgbClr val="F5F5F5"/>
                </a:solidFill>
                <a:latin typeface="Roboto"/>
                <a:ea typeface="Roboto"/>
                <a:cs typeface="Roboto"/>
                <a:sym typeface="Roboto"/>
              </a:rPr>
              <a:t> layer which has</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32 filters </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5 X 5 kernel size</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ReLU Activation Function (Intro Non-linearity)</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Adds Max-Pooling (reduces spatial dimen)</a:t>
            </a:r>
            <a:endParaRPr sz="1200">
              <a:solidFill>
                <a:srgbClr val="F5F5F5"/>
              </a:solidFill>
              <a:latin typeface="Roboto"/>
              <a:ea typeface="Roboto"/>
              <a:cs typeface="Roboto"/>
              <a:sym typeface="Roboto"/>
            </a:endParaRPr>
          </a:p>
          <a:p>
            <a:pPr marL="457200" lvl="0"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Adding </a:t>
            </a:r>
            <a:r>
              <a:rPr lang="en-GB" sz="1200" b="1">
                <a:solidFill>
                  <a:srgbClr val="F5F5F5"/>
                </a:solidFill>
                <a:latin typeface="Roboto"/>
                <a:ea typeface="Roboto"/>
                <a:cs typeface="Roboto"/>
                <a:sym typeface="Roboto"/>
              </a:rPr>
              <a:t>2nd Conv2D</a:t>
            </a:r>
            <a:r>
              <a:rPr lang="en-GB" sz="1200">
                <a:solidFill>
                  <a:srgbClr val="F5F5F5"/>
                </a:solidFill>
                <a:latin typeface="Roboto"/>
                <a:ea typeface="Roboto"/>
                <a:cs typeface="Roboto"/>
                <a:sym typeface="Roboto"/>
              </a:rPr>
              <a:t> layer which has</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64 filters </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3 X 3 kernel size</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ReLU Activation Function</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Adds Max-pooling</a:t>
            </a:r>
            <a:endParaRPr sz="1200">
              <a:solidFill>
                <a:srgbClr val="F5F5F5"/>
              </a:solidFill>
              <a:latin typeface="Roboto"/>
              <a:ea typeface="Roboto"/>
              <a:cs typeface="Roboto"/>
              <a:sym typeface="Roboto"/>
            </a:endParaRPr>
          </a:p>
          <a:p>
            <a:pPr marL="457200" lvl="0"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Adding </a:t>
            </a:r>
            <a:r>
              <a:rPr lang="en-GB" sz="1200" b="1">
                <a:solidFill>
                  <a:srgbClr val="F5F5F5"/>
                </a:solidFill>
                <a:latin typeface="Roboto"/>
                <a:ea typeface="Roboto"/>
                <a:cs typeface="Roboto"/>
                <a:sym typeface="Roboto"/>
              </a:rPr>
              <a:t>3rd Conv2D</a:t>
            </a:r>
            <a:r>
              <a:rPr lang="en-GB" sz="1200">
                <a:solidFill>
                  <a:srgbClr val="F5F5F5"/>
                </a:solidFill>
                <a:latin typeface="Roboto"/>
                <a:ea typeface="Roboto"/>
                <a:cs typeface="Roboto"/>
                <a:sym typeface="Roboto"/>
              </a:rPr>
              <a:t> layer which has</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128 filters </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3 X 3 kernel size</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ReLU Activation Function</a:t>
            </a:r>
            <a:endParaRPr sz="1200">
              <a:solidFill>
                <a:srgbClr val="F5F5F5"/>
              </a:solidFill>
              <a:latin typeface="Roboto"/>
              <a:ea typeface="Roboto"/>
              <a:cs typeface="Roboto"/>
              <a:sym typeface="Roboto"/>
            </a:endParaRPr>
          </a:p>
          <a:p>
            <a:pPr marL="914400" lvl="1"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Adds Max-pooling</a:t>
            </a:r>
            <a:endParaRPr sz="1200">
              <a:solidFill>
                <a:srgbClr val="F5F5F5"/>
              </a:solidFill>
              <a:latin typeface="Roboto"/>
              <a:ea typeface="Roboto"/>
              <a:cs typeface="Roboto"/>
              <a:sym typeface="Roboto"/>
            </a:endParaRPr>
          </a:p>
          <a:p>
            <a:pPr marL="457200" lvl="0" indent="-304800" algn="l" rtl="0">
              <a:spcBef>
                <a:spcPts val="0"/>
              </a:spcBef>
              <a:spcAft>
                <a:spcPts val="0"/>
              </a:spcAft>
              <a:buClr>
                <a:srgbClr val="F5F5F5"/>
              </a:buClr>
              <a:buSzPts val="1200"/>
              <a:buFont typeface="Roboto"/>
              <a:buChar char="●"/>
            </a:pPr>
            <a:r>
              <a:rPr lang="en-GB" sz="1200">
                <a:solidFill>
                  <a:srgbClr val="F5F5F5"/>
                </a:solidFill>
                <a:latin typeface="Roboto"/>
                <a:ea typeface="Roboto"/>
                <a:cs typeface="Roboto"/>
                <a:sym typeface="Roboto"/>
              </a:rPr>
              <a:t>Adding multiple Conv2D layers helps in capturing complex patterns, hierarchical feature extraction, feature reusability.</a:t>
            </a:r>
            <a:endParaRPr sz="1200">
              <a:solidFill>
                <a:srgbClr val="F5F5F5"/>
              </a:solidFill>
              <a:latin typeface="Roboto"/>
              <a:ea typeface="Roboto"/>
              <a:cs typeface="Roboto"/>
              <a:sym typeface="Roboto"/>
            </a:endParaRPr>
          </a:p>
          <a:p>
            <a:pPr marL="0" lvl="0" indent="0" algn="l" rtl="0">
              <a:spcBef>
                <a:spcPts val="0"/>
              </a:spcBef>
              <a:spcAft>
                <a:spcPts val="0"/>
              </a:spcAft>
              <a:buNone/>
            </a:pPr>
            <a:endParaRPr sz="1300">
              <a:solidFill>
                <a:srgbClr val="F5F5F5"/>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title"/>
          </p:nvPr>
        </p:nvSpPr>
        <p:spPr>
          <a:xfrm>
            <a:off x="1297500" y="875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“HALnet-1”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a:p>
        </p:txBody>
      </p:sp>
      <p:sp>
        <p:nvSpPr>
          <p:cNvPr id="395" name="Google Shape;395;p42"/>
          <p:cNvSpPr txBox="1">
            <a:spLocks noGrp="1"/>
          </p:cNvSpPr>
          <p:nvPr>
            <p:ph type="body" idx="1"/>
          </p:nvPr>
        </p:nvSpPr>
        <p:spPr>
          <a:xfrm>
            <a:off x="1297500" y="20026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Roboto"/>
              <a:buChar char="●"/>
            </a:pPr>
            <a:r>
              <a:rPr lang="en-GB" b="1">
                <a:latin typeface="Roboto"/>
                <a:ea typeface="Roboto"/>
                <a:cs typeface="Roboto"/>
                <a:sym typeface="Roboto"/>
              </a:rPr>
              <a:t>Flatten layers</a:t>
            </a:r>
            <a:r>
              <a:rPr lang="en-GB">
                <a:latin typeface="Roboto"/>
                <a:ea typeface="Roboto"/>
                <a:cs typeface="Roboto"/>
                <a:sym typeface="Roboto"/>
              </a:rPr>
              <a:t> to flatten the tensor output from previous layer into a single long feature</a:t>
            </a:r>
            <a:endParaRPr>
              <a:latin typeface="Roboto"/>
              <a:ea typeface="Roboto"/>
              <a:cs typeface="Roboto"/>
              <a:sym typeface="Roboto"/>
            </a:endParaRPr>
          </a:p>
          <a:p>
            <a:pPr marL="457200" lvl="0" indent="-311150" algn="l" rtl="0">
              <a:spcBef>
                <a:spcPts val="0"/>
              </a:spcBef>
              <a:spcAft>
                <a:spcPts val="0"/>
              </a:spcAft>
              <a:buClr>
                <a:schemeClr val="lt1"/>
              </a:buClr>
              <a:buSzPts val="1300"/>
              <a:buFont typeface="Roboto"/>
              <a:buChar char="●"/>
            </a:pPr>
            <a:r>
              <a:rPr lang="en-GB" b="1">
                <a:latin typeface="Roboto"/>
                <a:ea typeface="Roboto"/>
                <a:cs typeface="Roboto"/>
                <a:sym typeface="Roboto"/>
              </a:rPr>
              <a:t>Dense layer</a:t>
            </a:r>
            <a:r>
              <a:rPr lang="en-GB">
                <a:latin typeface="Roboto"/>
                <a:ea typeface="Roboto"/>
                <a:cs typeface="Roboto"/>
                <a:sym typeface="Roboto"/>
              </a:rPr>
              <a:t> with 128 neurons and ReLU activation function</a:t>
            </a:r>
            <a:endParaRPr>
              <a:latin typeface="Roboto"/>
              <a:ea typeface="Roboto"/>
              <a:cs typeface="Roboto"/>
              <a:sym typeface="Roboto"/>
            </a:endParaRPr>
          </a:p>
          <a:p>
            <a:pPr marL="457200" lvl="0" indent="-311150" algn="l" rtl="0">
              <a:spcBef>
                <a:spcPts val="0"/>
              </a:spcBef>
              <a:spcAft>
                <a:spcPts val="0"/>
              </a:spcAft>
              <a:buClr>
                <a:srgbClr val="666666"/>
              </a:buClr>
              <a:buSzPts val="1300"/>
              <a:buFont typeface="Roboto"/>
              <a:buChar char="●"/>
            </a:pPr>
            <a:r>
              <a:rPr lang="en-GB">
                <a:latin typeface="Roboto"/>
                <a:ea typeface="Roboto"/>
                <a:cs typeface="Roboto"/>
                <a:sym typeface="Roboto"/>
              </a:rPr>
              <a:t>Batch Normalization to stabilize and accelerate the training by normalizing input</a:t>
            </a:r>
            <a:endParaRPr>
              <a:latin typeface="Roboto"/>
              <a:ea typeface="Roboto"/>
              <a:cs typeface="Roboto"/>
              <a:sym typeface="Roboto"/>
            </a:endParaRPr>
          </a:p>
          <a:p>
            <a:pPr marL="457200" lvl="0" indent="-311150" algn="l" rtl="0">
              <a:spcBef>
                <a:spcPts val="0"/>
              </a:spcBef>
              <a:spcAft>
                <a:spcPts val="0"/>
              </a:spcAft>
              <a:buClr>
                <a:schemeClr val="lt1"/>
              </a:buClr>
              <a:buSzPts val="1300"/>
              <a:buFont typeface="Roboto"/>
              <a:buChar char="●"/>
            </a:pPr>
            <a:r>
              <a:rPr lang="en-GB" b="1">
                <a:latin typeface="Roboto"/>
                <a:ea typeface="Roboto"/>
                <a:cs typeface="Roboto"/>
                <a:sym typeface="Roboto"/>
              </a:rPr>
              <a:t>Dropout layer</a:t>
            </a:r>
            <a:r>
              <a:rPr lang="en-GB">
                <a:latin typeface="Roboto"/>
                <a:ea typeface="Roboto"/>
                <a:cs typeface="Roboto"/>
                <a:sym typeface="Roboto"/>
              </a:rPr>
              <a:t> to prevent overfitting</a:t>
            </a:r>
            <a:endParaRPr>
              <a:latin typeface="Roboto"/>
              <a:ea typeface="Roboto"/>
              <a:cs typeface="Roboto"/>
              <a:sym typeface="Roboto"/>
            </a:endParaRPr>
          </a:p>
          <a:p>
            <a:pPr marL="457200" lvl="0" indent="-311150" algn="l" rtl="0">
              <a:spcBef>
                <a:spcPts val="0"/>
              </a:spcBef>
              <a:spcAft>
                <a:spcPts val="0"/>
              </a:spcAft>
              <a:buClr>
                <a:schemeClr val="lt1"/>
              </a:buClr>
              <a:buSzPts val="1300"/>
              <a:buFont typeface="Roboto"/>
              <a:buChar char="●"/>
            </a:pPr>
            <a:r>
              <a:rPr lang="en-GB" b="1">
                <a:latin typeface="Roboto"/>
                <a:ea typeface="Roboto"/>
                <a:cs typeface="Roboto"/>
                <a:sym typeface="Roboto"/>
              </a:rPr>
              <a:t>Output layer</a:t>
            </a:r>
            <a:r>
              <a:rPr lang="en-GB">
                <a:latin typeface="Roboto"/>
                <a:ea typeface="Roboto"/>
                <a:cs typeface="Roboto"/>
                <a:sym typeface="Roboto"/>
              </a:rPr>
              <a:t> with single neuron and sigmoid activation function for binary classification</a:t>
            </a:r>
            <a:endParaRPr>
              <a:latin typeface="Roboto"/>
              <a:ea typeface="Roboto"/>
              <a:cs typeface="Roboto"/>
              <a:sym typeface="Roboto"/>
            </a:endParaRPr>
          </a:p>
          <a:p>
            <a:pPr marL="457200" lvl="0" indent="-311150" algn="l" rtl="0">
              <a:spcBef>
                <a:spcPts val="0"/>
              </a:spcBef>
              <a:spcAft>
                <a:spcPts val="0"/>
              </a:spcAft>
              <a:buClr>
                <a:schemeClr val="lt1"/>
              </a:buClr>
              <a:buSzPts val="1300"/>
              <a:buFont typeface="Roboto"/>
              <a:buChar char="●"/>
            </a:pPr>
            <a:r>
              <a:rPr lang="en-GB">
                <a:latin typeface="Roboto"/>
                <a:ea typeface="Roboto"/>
                <a:cs typeface="Roboto"/>
                <a:sym typeface="Roboto"/>
              </a:rPr>
              <a:t>Compiles the model with Adam optimizer and binary cross-entropy loss function for binary classification</a:t>
            </a:r>
            <a:endParaRPr>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a:p>
            <a:pPr marL="0" lvl="0" indent="0" algn="l" rtl="0">
              <a:spcBef>
                <a:spcPts val="12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1178025" y="917850"/>
            <a:ext cx="7267500" cy="21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Architecture of  “HALnet-1”CNN</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01" name="Google Shape;401;p43"/>
          <p:cNvPicPr preferRelativeResize="0"/>
          <p:nvPr/>
        </p:nvPicPr>
        <p:blipFill rotWithShape="1">
          <a:blip r:embed="rId3">
            <a:alphaModFix/>
          </a:blip>
          <a:srcRect l="-800" r="800"/>
          <a:stretch/>
        </p:blipFill>
        <p:spPr>
          <a:xfrm rot="-5400000">
            <a:off x="3592550" y="-1232125"/>
            <a:ext cx="2169300" cy="818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4"/>
          <p:cNvSpPr txBox="1">
            <a:spLocks noGrp="1"/>
          </p:cNvSpPr>
          <p:nvPr>
            <p:ph type="title"/>
          </p:nvPr>
        </p:nvSpPr>
        <p:spPr>
          <a:xfrm>
            <a:off x="1242950" y="936500"/>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“HALnet-1”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07" name="Google Shape;407;p44"/>
          <p:cNvPicPr preferRelativeResize="0"/>
          <p:nvPr/>
        </p:nvPicPr>
        <p:blipFill>
          <a:blip r:embed="rId3">
            <a:alphaModFix/>
          </a:blip>
          <a:stretch>
            <a:fillRect/>
          </a:stretch>
        </p:blipFill>
        <p:spPr>
          <a:xfrm>
            <a:off x="716025" y="1675625"/>
            <a:ext cx="7772650" cy="1274175"/>
          </a:xfrm>
          <a:prstGeom prst="rect">
            <a:avLst/>
          </a:prstGeom>
          <a:noFill/>
          <a:ln>
            <a:noFill/>
          </a:ln>
        </p:spPr>
      </p:pic>
      <p:sp>
        <p:nvSpPr>
          <p:cNvPr id="408" name="Google Shape;408;p44"/>
          <p:cNvSpPr txBox="1"/>
          <p:nvPr/>
        </p:nvSpPr>
        <p:spPr>
          <a:xfrm>
            <a:off x="437125" y="3021650"/>
            <a:ext cx="8494800" cy="19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Training HALnet-1 model using Weights &amp; Biases (wandb) service for experimental tracking:</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Initializes a new wandb run</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Assertion - Ensures that ‘run’ object returned by ‘wandb.init()’ is correctly assigned to ‘wandb.run()’</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Model Training - Trains the model using ‘train_ds’ and evaluate it on ‘val_ds’</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Finish run - Marks the end of wandb run, indicating all logging and monitoring for this experiment is complete</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Logs training matrices and other relevant information to wandb</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Facilitates experiment tracking and visualization using wandb service</a:t>
            </a:r>
            <a:endParaRPr sz="13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“HALnet-1”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14" name="Google Shape;414;p45"/>
          <p:cNvPicPr preferRelativeResize="0"/>
          <p:nvPr/>
        </p:nvPicPr>
        <p:blipFill>
          <a:blip r:embed="rId3">
            <a:alphaModFix/>
          </a:blip>
          <a:stretch>
            <a:fillRect/>
          </a:stretch>
        </p:blipFill>
        <p:spPr>
          <a:xfrm>
            <a:off x="805500" y="2050950"/>
            <a:ext cx="7533049" cy="197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a:t>
            </a:r>
            <a:endParaRPr/>
          </a:p>
        </p:txBody>
      </p:sp>
      <p:sp>
        <p:nvSpPr>
          <p:cNvPr id="248" name="Google Shape;248;p19"/>
          <p:cNvSpPr txBox="1"/>
          <p:nvPr/>
        </p:nvSpPr>
        <p:spPr>
          <a:xfrm>
            <a:off x="1971300" y="2005275"/>
            <a:ext cx="6525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pic>
        <p:nvPicPr>
          <p:cNvPr id="249" name="Google Shape;249;p19"/>
          <p:cNvPicPr preferRelativeResize="0"/>
          <p:nvPr/>
        </p:nvPicPr>
        <p:blipFill rotWithShape="1">
          <a:blip r:embed="rId3">
            <a:alphaModFix amt="52000"/>
          </a:blip>
          <a:srcRect l="16374" t="8892" r="20036"/>
          <a:stretch/>
        </p:blipFill>
        <p:spPr>
          <a:xfrm>
            <a:off x="4240400" y="1032650"/>
            <a:ext cx="4809175" cy="3723300"/>
          </a:xfrm>
          <a:prstGeom prst="rect">
            <a:avLst/>
          </a:prstGeom>
          <a:noFill/>
          <a:ln>
            <a:noFill/>
          </a:ln>
        </p:spPr>
      </p:pic>
      <p:sp>
        <p:nvSpPr>
          <p:cNvPr id="250" name="Google Shape;250;p19"/>
          <p:cNvSpPr txBox="1"/>
          <p:nvPr/>
        </p:nvSpPr>
        <p:spPr>
          <a:xfrm>
            <a:off x="81225" y="1647500"/>
            <a:ext cx="4051500" cy="24936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Critical and Pressing issue in the field of medical Diagnostics</a:t>
            </a:r>
            <a:endParaRPr sz="1500">
              <a:solidFill>
                <a:schemeClr val="lt1"/>
              </a:solidFill>
              <a:latin typeface="Lato"/>
              <a:ea typeface="Lato"/>
              <a:cs typeface="Lato"/>
              <a:sym typeface="Lato"/>
            </a:endParaRPr>
          </a:p>
          <a:p>
            <a:pPr marL="0" lvl="0" indent="0" algn="just" rtl="0">
              <a:spcBef>
                <a:spcPts val="0"/>
              </a:spcBef>
              <a:spcAft>
                <a:spcPts val="0"/>
              </a:spcAft>
              <a:buNone/>
            </a:pPr>
            <a:endParaRPr sz="1500">
              <a:solidFill>
                <a:schemeClr val="lt1"/>
              </a:solidFill>
              <a:latin typeface="Lato"/>
              <a:ea typeface="Lato"/>
              <a:cs typeface="Lato"/>
              <a:sym typeface="Lato"/>
            </a:endParaRPr>
          </a:p>
          <a:p>
            <a:pPr marL="457200" lvl="0" indent="-323850" algn="just"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Brain Tumors - affect 25,000 to 30,000 Americans each year, with gliomas being the most common type.</a:t>
            </a:r>
            <a:endParaRPr sz="1500">
              <a:solidFill>
                <a:schemeClr val="lt1"/>
              </a:solidFill>
              <a:latin typeface="Lato"/>
              <a:ea typeface="Lato"/>
              <a:cs typeface="Lato"/>
              <a:sym typeface="Lato"/>
            </a:endParaRPr>
          </a:p>
          <a:p>
            <a:pPr marL="457200" lvl="0" indent="0" algn="just" rtl="0">
              <a:spcBef>
                <a:spcPts val="0"/>
              </a:spcBef>
              <a:spcAft>
                <a:spcPts val="0"/>
              </a:spcAft>
              <a:buNone/>
            </a:pPr>
            <a:endParaRPr sz="1500">
              <a:solidFill>
                <a:schemeClr val="lt1"/>
              </a:solidFill>
              <a:latin typeface="Lato"/>
              <a:ea typeface="Lato"/>
              <a:cs typeface="Lato"/>
              <a:sym typeface="Lato"/>
            </a:endParaRPr>
          </a:p>
          <a:p>
            <a:pPr marL="457200" lvl="0" indent="-323850" algn="just"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Early detection and precise classification of brain tumors remain a significant hurdle.</a:t>
            </a:r>
            <a:endParaRPr sz="15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“HALnet-1”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20" name="Google Shape;420;p46"/>
          <p:cNvPicPr preferRelativeResize="0"/>
          <p:nvPr/>
        </p:nvPicPr>
        <p:blipFill>
          <a:blip r:embed="rId3">
            <a:alphaModFix/>
          </a:blip>
          <a:stretch>
            <a:fillRect/>
          </a:stretch>
        </p:blipFill>
        <p:spPr>
          <a:xfrm>
            <a:off x="1413188" y="1516725"/>
            <a:ext cx="4147914" cy="3321975"/>
          </a:xfrm>
          <a:prstGeom prst="rect">
            <a:avLst/>
          </a:prstGeom>
          <a:noFill/>
          <a:ln>
            <a:noFill/>
          </a:ln>
        </p:spPr>
      </p:pic>
      <p:pic>
        <p:nvPicPr>
          <p:cNvPr id="421" name="Google Shape;421;p46"/>
          <p:cNvPicPr preferRelativeResize="0"/>
          <p:nvPr/>
        </p:nvPicPr>
        <p:blipFill>
          <a:blip r:embed="rId4">
            <a:alphaModFix/>
          </a:blip>
          <a:stretch>
            <a:fillRect/>
          </a:stretch>
        </p:blipFill>
        <p:spPr>
          <a:xfrm>
            <a:off x="6125076" y="2763375"/>
            <a:ext cx="1743075" cy="82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title"/>
          </p:nvPr>
        </p:nvSpPr>
        <p:spPr>
          <a:xfrm>
            <a:off x="1178025" y="917850"/>
            <a:ext cx="7267500" cy="21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Architecture of  “SMV-Net”CNN</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27" name="Google Shape;427;p47"/>
          <p:cNvPicPr preferRelativeResize="0"/>
          <p:nvPr/>
        </p:nvPicPr>
        <p:blipFill>
          <a:blip r:embed="rId3">
            <a:alphaModFix/>
          </a:blip>
          <a:stretch>
            <a:fillRect/>
          </a:stretch>
        </p:blipFill>
        <p:spPr>
          <a:xfrm rot="-5400000">
            <a:off x="3669731" y="-1638556"/>
            <a:ext cx="1804525" cy="88412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“SMVnet”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33" name="Google Shape;433;p48"/>
          <p:cNvPicPr preferRelativeResize="0"/>
          <p:nvPr/>
        </p:nvPicPr>
        <p:blipFill rotWithShape="1">
          <a:blip r:embed="rId3">
            <a:alphaModFix/>
          </a:blip>
          <a:srcRect b="5276"/>
          <a:stretch/>
        </p:blipFill>
        <p:spPr>
          <a:xfrm>
            <a:off x="1635150" y="1554850"/>
            <a:ext cx="5873749" cy="313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9"/>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“SMVnet”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39" name="Google Shape;439;p49"/>
          <p:cNvPicPr preferRelativeResize="0"/>
          <p:nvPr/>
        </p:nvPicPr>
        <p:blipFill rotWithShape="1">
          <a:blip r:embed="rId3">
            <a:alphaModFix/>
          </a:blip>
          <a:srcRect r="1341"/>
          <a:stretch/>
        </p:blipFill>
        <p:spPr>
          <a:xfrm>
            <a:off x="432925" y="1886350"/>
            <a:ext cx="8198551" cy="1701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“SMVnet”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45" name="Google Shape;445;p50"/>
          <p:cNvPicPr preferRelativeResize="0"/>
          <p:nvPr/>
        </p:nvPicPr>
        <p:blipFill>
          <a:blip r:embed="rId3">
            <a:alphaModFix/>
          </a:blip>
          <a:stretch>
            <a:fillRect/>
          </a:stretch>
        </p:blipFill>
        <p:spPr>
          <a:xfrm>
            <a:off x="909438" y="2225900"/>
            <a:ext cx="7325175" cy="188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“SMVnet”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51" name="Google Shape;451;p51"/>
          <p:cNvPicPr preferRelativeResize="0"/>
          <p:nvPr/>
        </p:nvPicPr>
        <p:blipFill>
          <a:blip r:embed="rId3">
            <a:alphaModFix/>
          </a:blip>
          <a:stretch>
            <a:fillRect/>
          </a:stretch>
        </p:blipFill>
        <p:spPr>
          <a:xfrm>
            <a:off x="1522013" y="1516725"/>
            <a:ext cx="4147914" cy="3321975"/>
          </a:xfrm>
          <a:prstGeom prst="rect">
            <a:avLst/>
          </a:prstGeom>
          <a:noFill/>
          <a:ln>
            <a:noFill/>
          </a:ln>
        </p:spPr>
      </p:pic>
      <p:pic>
        <p:nvPicPr>
          <p:cNvPr id="452" name="Google Shape;452;p51"/>
          <p:cNvPicPr preferRelativeResize="0"/>
          <p:nvPr/>
        </p:nvPicPr>
        <p:blipFill>
          <a:blip r:embed="rId4">
            <a:alphaModFix/>
          </a:blip>
          <a:stretch>
            <a:fillRect/>
          </a:stretch>
        </p:blipFill>
        <p:spPr>
          <a:xfrm>
            <a:off x="5986951" y="2787188"/>
            <a:ext cx="1638300" cy="781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Architecture of CNN- “JAPnet”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58" name="Google Shape;458;p52"/>
          <p:cNvPicPr preferRelativeResize="0"/>
          <p:nvPr/>
        </p:nvPicPr>
        <p:blipFill>
          <a:blip r:embed="rId3">
            <a:alphaModFix/>
          </a:blip>
          <a:stretch>
            <a:fillRect/>
          </a:stretch>
        </p:blipFill>
        <p:spPr>
          <a:xfrm>
            <a:off x="152400" y="2172325"/>
            <a:ext cx="8839204" cy="13552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“JAPnet”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64" name="Google Shape;464;p53"/>
          <p:cNvPicPr preferRelativeResize="0"/>
          <p:nvPr/>
        </p:nvPicPr>
        <p:blipFill rotWithShape="1">
          <a:blip r:embed="rId3">
            <a:alphaModFix/>
          </a:blip>
          <a:srcRect t="10" b="-10"/>
          <a:stretch/>
        </p:blipFill>
        <p:spPr>
          <a:xfrm>
            <a:off x="2418838" y="1621375"/>
            <a:ext cx="4425324" cy="3346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“JAPnet”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70" name="Google Shape;470;p54"/>
          <p:cNvPicPr preferRelativeResize="0"/>
          <p:nvPr/>
        </p:nvPicPr>
        <p:blipFill rotWithShape="1">
          <a:blip r:embed="rId3">
            <a:alphaModFix/>
          </a:blip>
          <a:srcRect l="3479" r="3479"/>
          <a:stretch/>
        </p:blipFill>
        <p:spPr>
          <a:xfrm>
            <a:off x="432925" y="1886350"/>
            <a:ext cx="8198552" cy="1701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“JAPnet”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76" name="Google Shape;476;p55"/>
          <p:cNvPicPr preferRelativeResize="0"/>
          <p:nvPr/>
        </p:nvPicPr>
        <p:blipFill rotWithShape="1">
          <a:blip r:embed="rId3">
            <a:alphaModFix/>
          </a:blip>
          <a:srcRect t="4371" b="4371"/>
          <a:stretch/>
        </p:blipFill>
        <p:spPr>
          <a:xfrm>
            <a:off x="909438" y="2225900"/>
            <a:ext cx="7325174" cy="188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1297500" y="951300"/>
            <a:ext cx="70389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a:t>
            </a:r>
            <a:endParaRPr/>
          </a:p>
        </p:txBody>
      </p:sp>
      <p:sp>
        <p:nvSpPr>
          <p:cNvPr id="256" name="Google Shape;256;p20"/>
          <p:cNvSpPr txBox="1">
            <a:spLocks noGrp="1"/>
          </p:cNvSpPr>
          <p:nvPr>
            <p:ph type="body" idx="1"/>
          </p:nvPr>
        </p:nvSpPr>
        <p:spPr>
          <a:xfrm>
            <a:off x="1297500" y="1553100"/>
            <a:ext cx="6726300" cy="2055000"/>
          </a:xfrm>
          <a:prstGeom prst="rect">
            <a:avLst/>
          </a:prstGeom>
        </p:spPr>
        <p:txBody>
          <a:bodyPr spcFirstLastPara="1" wrap="square" lIns="91425" tIns="91425" rIns="91425" bIns="91425" anchor="t" anchorCtr="0">
            <a:spAutoFit/>
          </a:bodyPr>
          <a:lstStyle/>
          <a:p>
            <a:pPr marL="0" lvl="0" indent="0" algn="just" rtl="0">
              <a:spcBef>
                <a:spcPts val="0"/>
              </a:spcBef>
              <a:spcAft>
                <a:spcPts val="1600"/>
              </a:spcAft>
              <a:buNone/>
            </a:pPr>
            <a:r>
              <a:rPr lang="en-GB" sz="1800"/>
              <a:t>CerebroVision aims to leverage the power of Convolutional Neural Networks (CNN) to carry out the early detection and diagnosis of brain tumors. By applying advanced machine learning techniques to neuroimaging data, this project seeks to improve diagnostic accuracy and support clinicians in making informed treatment decisions.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6"/>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“JAPnet”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82" name="Google Shape;482;p56"/>
          <p:cNvPicPr preferRelativeResize="0"/>
          <p:nvPr/>
        </p:nvPicPr>
        <p:blipFill>
          <a:blip r:embed="rId3">
            <a:alphaModFix/>
          </a:blip>
          <a:stretch>
            <a:fillRect/>
          </a:stretch>
        </p:blipFill>
        <p:spPr>
          <a:xfrm>
            <a:off x="1545538" y="1516725"/>
            <a:ext cx="4147914" cy="3321975"/>
          </a:xfrm>
          <a:prstGeom prst="rect">
            <a:avLst/>
          </a:prstGeom>
          <a:noFill/>
          <a:ln>
            <a:noFill/>
          </a:ln>
        </p:spPr>
      </p:pic>
      <p:pic>
        <p:nvPicPr>
          <p:cNvPr id="483" name="Google Shape;483;p56"/>
          <p:cNvPicPr preferRelativeResize="0"/>
          <p:nvPr/>
        </p:nvPicPr>
        <p:blipFill>
          <a:blip r:embed="rId4">
            <a:alphaModFix/>
          </a:blip>
          <a:stretch>
            <a:fillRect/>
          </a:stretch>
        </p:blipFill>
        <p:spPr>
          <a:xfrm>
            <a:off x="5939926" y="2749088"/>
            <a:ext cx="1781175" cy="857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7"/>
          <p:cNvSpPr txBox="1">
            <a:spLocks noGrp="1"/>
          </p:cNvSpPr>
          <p:nvPr>
            <p:ph type="title"/>
          </p:nvPr>
        </p:nvSpPr>
        <p:spPr>
          <a:xfrm>
            <a:off x="319575" y="1371825"/>
            <a:ext cx="3998400" cy="11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Architecture of  CNN- “HALnet-2”</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89" name="Google Shape;489;p57"/>
          <p:cNvPicPr preferRelativeResize="0"/>
          <p:nvPr/>
        </p:nvPicPr>
        <p:blipFill>
          <a:blip r:embed="rId3">
            <a:alphaModFix/>
          </a:blip>
          <a:stretch>
            <a:fillRect/>
          </a:stretch>
        </p:blipFill>
        <p:spPr>
          <a:xfrm>
            <a:off x="4368325" y="69825"/>
            <a:ext cx="2313625" cy="5003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8"/>
          <p:cNvSpPr txBox="1">
            <a:spLocks noGrp="1"/>
          </p:cNvSpPr>
          <p:nvPr>
            <p:ph type="title"/>
          </p:nvPr>
        </p:nvSpPr>
        <p:spPr>
          <a:xfrm>
            <a:off x="1272100" y="918225"/>
            <a:ext cx="73263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Implementation of “HALnet-2” Model</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495" name="Google Shape;495;p58"/>
          <p:cNvPicPr preferRelativeResize="0"/>
          <p:nvPr/>
        </p:nvPicPr>
        <p:blipFill>
          <a:blip r:embed="rId3">
            <a:alphaModFix/>
          </a:blip>
          <a:stretch>
            <a:fillRect/>
          </a:stretch>
        </p:blipFill>
        <p:spPr>
          <a:xfrm>
            <a:off x="2087921" y="1516725"/>
            <a:ext cx="4968151" cy="3402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“HALnet-2” Model Fitting</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501" name="Google Shape;501;p59"/>
          <p:cNvPicPr preferRelativeResize="0"/>
          <p:nvPr/>
        </p:nvPicPr>
        <p:blipFill rotWithShape="1">
          <a:blip r:embed="rId3">
            <a:alphaModFix/>
          </a:blip>
          <a:srcRect l="3271" r="3271"/>
          <a:stretch/>
        </p:blipFill>
        <p:spPr>
          <a:xfrm>
            <a:off x="432925" y="1886350"/>
            <a:ext cx="8198551" cy="170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0"/>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“HALnet-2” Result</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507" name="Google Shape;507;p60"/>
          <p:cNvPicPr preferRelativeResize="0"/>
          <p:nvPr/>
        </p:nvPicPr>
        <p:blipFill rotWithShape="1">
          <a:blip r:embed="rId3">
            <a:alphaModFix/>
          </a:blip>
          <a:srcRect t="1690" b="1690"/>
          <a:stretch/>
        </p:blipFill>
        <p:spPr>
          <a:xfrm>
            <a:off x="909438" y="2225900"/>
            <a:ext cx="7325173" cy="1885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“HALnet-2” Confusion Matrix</a:t>
            </a:r>
            <a:endParaRPr sz="2800">
              <a:latin typeface="Merriweather"/>
              <a:ea typeface="Merriweather"/>
              <a:cs typeface="Merriweather"/>
              <a:sym typeface="Merriweather"/>
            </a:endParaRPr>
          </a:p>
          <a:p>
            <a:pPr marL="0" lvl="0" indent="0" algn="l" rtl="0">
              <a:spcBef>
                <a:spcPts val="0"/>
              </a:spcBef>
              <a:spcAft>
                <a:spcPts val="0"/>
              </a:spcAft>
              <a:buNone/>
            </a:pPr>
            <a:endParaRPr sz="2800">
              <a:latin typeface="Merriweather"/>
              <a:ea typeface="Merriweather"/>
              <a:cs typeface="Merriweather"/>
              <a:sym typeface="Merriweather"/>
            </a:endParaRPr>
          </a:p>
        </p:txBody>
      </p:sp>
      <p:pic>
        <p:nvPicPr>
          <p:cNvPr id="513" name="Google Shape;513;p61"/>
          <p:cNvPicPr preferRelativeResize="0"/>
          <p:nvPr/>
        </p:nvPicPr>
        <p:blipFill>
          <a:blip r:embed="rId3">
            <a:alphaModFix/>
          </a:blip>
          <a:stretch>
            <a:fillRect/>
          </a:stretch>
        </p:blipFill>
        <p:spPr>
          <a:xfrm>
            <a:off x="1392663" y="1564375"/>
            <a:ext cx="4147914" cy="3321975"/>
          </a:xfrm>
          <a:prstGeom prst="rect">
            <a:avLst/>
          </a:prstGeom>
          <a:noFill/>
          <a:ln>
            <a:noFill/>
          </a:ln>
        </p:spPr>
      </p:pic>
      <p:pic>
        <p:nvPicPr>
          <p:cNvPr id="514" name="Google Shape;514;p61"/>
          <p:cNvPicPr preferRelativeResize="0"/>
          <p:nvPr/>
        </p:nvPicPr>
        <p:blipFill>
          <a:blip r:embed="rId4">
            <a:alphaModFix/>
          </a:blip>
          <a:stretch>
            <a:fillRect/>
          </a:stretch>
        </p:blipFill>
        <p:spPr>
          <a:xfrm>
            <a:off x="5716501" y="2811025"/>
            <a:ext cx="2076450" cy="828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2"/>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Comparison</a:t>
            </a:r>
            <a:endParaRPr sz="2800">
              <a:latin typeface="Merriweather"/>
              <a:ea typeface="Merriweather"/>
              <a:cs typeface="Merriweather"/>
              <a:sym typeface="Merriweather"/>
            </a:endParaRPr>
          </a:p>
        </p:txBody>
      </p:sp>
      <p:sp>
        <p:nvSpPr>
          <p:cNvPr id="520" name="Google Shape;520;p62"/>
          <p:cNvSpPr txBox="1"/>
          <p:nvPr/>
        </p:nvSpPr>
        <p:spPr>
          <a:xfrm>
            <a:off x="1306450" y="1424375"/>
            <a:ext cx="665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All Models Accuracy</a:t>
            </a:r>
            <a:endParaRPr sz="1300">
              <a:solidFill>
                <a:schemeClr val="lt1"/>
              </a:solidFill>
              <a:latin typeface="Lato"/>
              <a:ea typeface="Lato"/>
              <a:cs typeface="Lato"/>
              <a:sym typeface="Lato"/>
            </a:endParaRPr>
          </a:p>
        </p:txBody>
      </p:sp>
      <p:pic>
        <p:nvPicPr>
          <p:cNvPr id="521" name="Google Shape;521;p62"/>
          <p:cNvPicPr preferRelativeResize="0"/>
          <p:nvPr/>
        </p:nvPicPr>
        <p:blipFill>
          <a:blip r:embed="rId3">
            <a:alphaModFix/>
          </a:blip>
          <a:stretch>
            <a:fillRect/>
          </a:stretch>
        </p:blipFill>
        <p:spPr>
          <a:xfrm>
            <a:off x="1397275" y="1809275"/>
            <a:ext cx="5766047" cy="3029427"/>
          </a:xfrm>
          <a:prstGeom prst="rect">
            <a:avLst/>
          </a:prstGeom>
          <a:noFill/>
          <a:ln>
            <a:noFill/>
          </a:ln>
        </p:spPr>
      </p:pic>
      <p:sp>
        <p:nvSpPr>
          <p:cNvPr id="522" name="Google Shape;522;p62"/>
          <p:cNvSpPr txBox="1"/>
          <p:nvPr/>
        </p:nvSpPr>
        <p:spPr>
          <a:xfrm>
            <a:off x="7556650" y="23678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FF0000"/>
                </a:solidFill>
                <a:latin typeface="Lato"/>
                <a:ea typeface="Lato"/>
                <a:cs typeface="Lato"/>
                <a:sym typeface="Lato"/>
              </a:rPr>
              <a:t>Resnet50 : royal-voice-2</a:t>
            </a:r>
            <a:endParaRPr sz="700">
              <a:solidFill>
                <a:srgbClr val="FF0000"/>
              </a:solidFill>
              <a:latin typeface="Lato"/>
              <a:ea typeface="Lato"/>
              <a:cs typeface="Lato"/>
              <a:sym typeface="Lato"/>
            </a:endParaRPr>
          </a:p>
          <a:p>
            <a:pPr marL="0" lvl="0" indent="0" algn="l" rtl="0">
              <a:spcBef>
                <a:spcPts val="0"/>
              </a:spcBef>
              <a:spcAft>
                <a:spcPts val="0"/>
              </a:spcAft>
              <a:buNone/>
            </a:pPr>
            <a:r>
              <a:rPr lang="en-GB" sz="700">
                <a:solidFill>
                  <a:srgbClr val="FF9900"/>
                </a:solidFill>
                <a:latin typeface="Lato"/>
                <a:ea typeface="Lato"/>
                <a:cs typeface="Lato"/>
                <a:sym typeface="Lato"/>
              </a:rPr>
              <a:t>VGG19 : Major-violet-6</a:t>
            </a:r>
            <a:endParaRPr sz="700">
              <a:solidFill>
                <a:srgbClr val="FF9900"/>
              </a:solidFill>
              <a:latin typeface="Lato"/>
              <a:ea typeface="Lato"/>
              <a:cs typeface="Lato"/>
              <a:sym typeface="Lato"/>
            </a:endParaRPr>
          </a:p>
          <a:p>
            <a:pPr marL="0" lvl="0" indent="0" algn="l" rtl="0">
              <a:spcBef>
                <a:spcPts val="0"/>
              </a:spcBef>
              <a:spcAft>
                <a:spcPts val="0"/>
              </a:spcAft>
              <a:buNone/>
            </a:pPr>
            <a:r>
              <a:rPr lang="en-GB" sz="700">
                <a:solidFill>
                  <a:srgbClr val="FF00FF"/>
                </a:solidFill>
                <a:latin typeface="Lato"/>
                <a:ea typeface="Lato"/>
                <a:cs typeface="Lato"/>
                <a:sym typeface="Lato"/>
              </a:rPr>
              <a:t>HALNet-1 : daily-sun-8</a:t>
            </a:r>
            <a:endParaRPr sz="700">
              <a:solidFill>
                <a:srgbClr val="FF00FF"/>
              </a:solidFill>
              <a:latin typeface="Lato"/>
              <a:ea typeface="Lato"/>
              <a:cs typeface="Lato"/>
              <a:sym typeface="Lato"/>
            </a:endParaRPr>
          </a:p>
          <a:p>
            <a:pPr marL="0" lvl="0" indent="0" algn="l" rtl="0">
              <a:spcBef>
                <a:spcPts val="0"/>
              </a:spcBef>
              <a:spcAft>
                <a:spcPts val="0"/>
              </a:spcAft>
              <a:buNone/>
            </a:pPr>
            <a:r>
              <a:rPr lang="en-GB" sz="700">
                <a:solidFill>
                  <a:srgbClr val="E69138"/>
                </a:solidFill>
                <a:latin typeface="Lato"/>
                <a:ea typeface="Lato"/>
                <a:cs typeface="Lato"/>
                <a:sym typeface="Lato"/>
              </a:rPr>
              <a:t>SMVNet : honest-dream-9</a:t>
            </a:r>
            <a:endParaRPr sz="700">
              <a:solidFill>
                <a:srgbClr val="E69138"/>
              </a:solidFill>
              <a:latin typeface="Lato"/>
              <a:ea typeface="Lato"/>
              <a:cs typeface="Lato"/>
              <a:sym typeface="Lato"/>
            </a:endParaRPr>
          </a:p>
          <a:p>
            <a:pPr marL="0" lvl="0" indent="0" algn="l" rtl="0">
              <a:spcBef>
                <a:spcPts val="0"/>
              </a:spcBef>
              <a:spcAft>
                <a:spcPts val="0"/>
              </a:spcAft>
              <a:buNone/>
            </a:pPr>
            <a:r>
              <a:rPr lang="en-GB" sz="700">
                <a:solidFill>
                  <a:srgbClr val="00FFFF"/>
                </a:solidFill>
                <a:latin typeface="Lato"/>
                <a:ea typeface="Lato"/>
                <a:cs typeface="Lato"/>
                <a:sym typeface="Lato"/>
              </a:rPr>
              <a:t>JAPNet : charmed-gorge-10</a:t>
            </a:r>
            <a:endParaRPr sz="700">
              <a:solidFill>
                <a:srgbClr val="00FFFF"/>
              </a:solidFill>
              <a:latin typeface="Lato"/>
              <a:ea typeface="Lato"/>
              <a:cs typeface="Lato"/>
              <a:sym typeface="Lato"/>
            </a:endParaRPr>
          </a:p>
          <a:p>
            <a:pPr marL="0" lvl="0" indent="0" algn="l" rtl="0">
              <a:spcBef>
                <a:spcPts val="0"/>
              </a:spcBef>
              <a:spcAft>
                <a:spcPts val="0"/>
              </a:spcAft>
              <a:buNone/>
            </a:pPr>
            <a:r>
              <a:rPr lang="en-GB" sz="700">
                <a:solidFill>
                  <a:srgbClr val="EA9999"/>
                </a:solidFill>
                <a:latin typeface="Lato"/>
                <a:ea typeface="Lato"/>
                <a:cs typeface="Lato"/>
                <a:sym typeface="Lato"/>
              </a:rPr>
              <a:t>HALNet-2 : usual-violet-12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3"/>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Comparison</a:t>
            </a:r>
            <a:endParaRPr sz="2800">
              <a:latin typeface="Merriweather"/>
              <a:ea typeface="Merriweather"/>
              <a:cs typeface="Merriweather"/>
              <a:sym typeface="Merriweather"/>
            </a:endParaRPr>
          </a:p>
        </p:txBody>
      </p:sp>
      <p:sp>
        <p:nvSpPr>
          <p:cNvPr id="528" name="Google Shape;528;p63"/>
          <p:cNvSpPr txBox="1"/>
          <p:nvPr/>
        </p:nvSpPr>
        <p:spPr>
          <a:xfrm>
            <a:off x="1306450" y="1436225"/>
            <a:ext cx="665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All Models Validation Accuracy</a:t>
            </a:r>
            <a:endParaRPr sz="1300">
              <a:solidFill>
                <a:schemeClr val="lt1"/>
              </a:solidFill>
              <a:latin typeface="Lato"/>
              <a:ea typeface="Lato"/>
              <a:cs typeface="Lato"/>
              <a:sym typeface="Lato"/>
            </a:endParaRPr>
          </a:p>
        </p:txBody>
      </p:sp>
      <p:pic>
        <p:nvPicPr>
          <p:cNvPr id="529" name="Google Shape;529;p63"/>
          <p:cNvPicPr preferRelativeResize="0"/>
          <p:nvPr/>
        </p:nvPicPr>
        <p:blipFill>
          <a:blip r:embed="rId3">
            <a:alphaModFix/>
          </a:blip>
          <a:stretch>
            <a:fillRect/>
          </a:stretch>
        </p:blipFill>
        <p:spPr>
          <a:xfrm>
            <a:off x="1395225" y="1821125"/>
            <a:ext cx="5743488" cy="3017575"/>
          </a:xfrm>
          <a:prstGeom prst="rect">
            <a:avLst/>
          </a:prstGeom>
          <a:noFill/>
          <a:ln>
            <a:noFill/>
          </a:ln>
        </p:spPr>
      </p:pic>
      <p:sp>
        <p:nvSpPr>
          <p:cNvPr id="530" name="Google Shape;530;p63"/>
          <p:cNvSpPr txBox="1"/>
          <p:nvPr/>
        </p:nvSpPr>
        <p:spPr>
          <a:xfrm>
            <a:off x="7556650" y="23678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FF0000"/>
                </a:solidFill>
                <a:latin typeface="Lato"/>
                <a:ea typeface="Lato"/>
                <a:cs typeface="Lato"/>
                <a:sym typeface="Lato"/>
              </a:rPr>
              <a:t>Resnet50 : royal-voice-2</a:t>
            </a:r>
            <a:endParaRPr sz="700">
              <a:solidFill>
                <a:srgbClr val="FF0000"/>
              </a:solidFill>
              <a:latin typeface="Lato"/>
              <a:ea typeface="Lato"/>
              <a:cs typeface="Lato"/>
              <a:sym typeface="Lato"/>
            </a:endParaRPr>
          </a:p>
          <a:p>
            <a:pPr marL="0" lvl="0" indent="0" algn="l" rtl="0">
              <a:spcBef>
                <a:spcPts val="0"/>
              </a:spcBef>
              <a:spcAft>
                <a:spcPts val="0"/>
              </a:spcAft>
              <a:buNone/>
            </a:pPr>
            <a:r>
              <a:rPr lang="en-GB" sz="700">
                <a:solidFill>
                  <a:srgbClr val="FF9900"/>
                </a:solidFill>
                <a:latin typeface="Lato"/>
                <a:ea typeface="Lato"/>
                <a:cs typeface="Lato"/>
                <a:sym typeface="Lato"/>
              </a:rPr>
              <a:t>VGG19 : Major-violet-6</a:t>
            </a:r>
            <a:endParaRPr sz="700">
              <a:solidFill>
                <a:srgbClr val="FF9900"/>
              </a:solidFill>
              <a:latin typeface="Lato"/>
              <a:ea typeface="Lato"/>
              <a:cs typeface="Lato"/>
              <a:sym typeface="Lato"/>
            </a:endParaRPr>
          </a:p>
          <a:p>
            <a:pPr marL="0" lvl="0" indent="0" algn="l" rtl="0">
              <a:spcBef>
                <a:spcPts val="0"/>
              </a:spcBef>
              <a:spcAft>
                <a:spcPts val="0"/>
              </a:spcAft>
              <a:buNone/>
            </a:pPr>
            <a:r>
              <a:rPr lang="en-GB" sz="700">
                <a:solidFill>
                  <a:srgbClr val="FF00FF"/>
                </a:solidFill>
                <a:latin typeface="Lato"/>
                <a:ea typeface="Lato"/>
                <a:cs typeface="Lato"/>
                <a:sym typeface="Lato"/>
              </a:rPr>
              <a:t>HALNet-1 : daily-sun-8</a:t>
            </a:r>
            <a:endParaRPr sz="700">
              <a:solidFill>
                <a:srgbClr val="FF00FF"/>
              </a:solidFill>
              <a:latin typeface="Lato"/>
              <a:ea typeface="Lato"/>
              <a:cs typeface="Lato"/>
              <a:sym typeface="Lato"/>
            </a:endParaRPr>
          </a:p>
          <a:p>
            <a:pPr marL="0" lvl="0" indent="0" algn="l" rtl="0">
              <a:spcBef>
                <a:spcPts val="0"/>
              </a:spcBef>
              <a:spcAft>
                <a:spcPts val="0"/>
              </a:spcAft>
              <a:buNone/>
            </a:pPr>
            <a:r>
              <a:rPr lang="en-GB" sz="700">
                <a:solidFill>
                  <a:srgbClr val="E69138"/>
                </a:solidFill>
                <a:latin typeface="Lato"/>
                <a:ea typeface="Lato"/>
                <a:cs typeface="Lato"/>
                <a:sym typeface="Lato"/>
              </a:rPr>
              <a:t>SMVNet : honest-dream-9</a:t>
            </a:r>
            <a:endParaRPr sz="700">
              <a:solidFill>
                <a:srgbClr val="E69138"/>
              </a:solidFill>
              <a:latin typeface="Lato"/>
              <a:ea typeface="Lato"/>
              <a:cs typeface="Lato"/>
              <a:sym typeface="Lato"/>
            </a:endParaRPr>
          </a:p>
          <a:p>
            <a:pPr marL="0" lvl="0" indent="0" algn="l" rtl="0">
              <a:spcBef>
                <a:spcPts val="0"/>
              </a:spcBef>
              <a:spcAft>
                <a:spcPts val="0"/>
              </a:spcAft>
              <a:buNone/>
            </a:pPr>
            <a:r>
              <a:rPr lang="en-GB" sz="700">
                <a:solidFill>
                  <a:srgbClr val="00FFFF"/>
                </a:solidFill>
                <a:latin typeface="Lato"/>
                <a:ea typeface="Lato"/>
                <a:cs typeface="Lato"/>
                <a:sym typeface="Lato"/>
              </a:rPr>
              <a:t>JAPNet : charmed-gorge-10</a:t>
            </a:r>
            <a:endParaRPr sz="700">
              <a:solidFill>
                <a:srgbClr val="00FFFF"/>
              </a:solidFill>
              <a:latin typeface="Lato"/>
              <a:ea typeface="Lato"/>
              <a:cs typeface="Lato"/>
              <a:sym typeface="Lato"/>
            </a:endParaRPr>
          </a:p>
          <a:p>
            <a:pPr marL="0" lvl="0" indent="0" algn="l" rtl="0">
              <a:spcBef>
                <a:spcPts val="0"/>
              </a:spcBef>
              <a:spcAft>
                <a:spcPts val="0"/>
              </a:spcAft>
              <a:buNone/>
            </a:pPr>
            <a:r>
              <a:rPr lang="en-GB" sz="700">
                <a:solidFill>
                  <a:srgbClr val="EA9999"/>
                </a:solidFill>
                <a:latin typeface="Lato"/>
                <a:ea typeface="Lato"/>
                <a:cs typeface="Lato"/>
                <a:sym typeface="Lato"/>
              </a:rPr>
              <a:t>HALNet-2 : usual-violet-12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4"/>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Comparison</a:t>
            </a:r>
            <a:endParaRPr sz="2800">
              <a:latin typeface="Merriweather"/>
              <a:ea typeface="Merriweather"/>
              <a:cs typeface="Merriweather"/>
              <a:sym typeface="Merriweather"/>
            </a:endParaRPr>
          </a:p>
        </p:txBody>
      </p:sp>
      <p:sp>
        <p:nvSpPr>
          <p:cNvPr id="536" name="Google Shape;536;p64"/>
          <p:cNvSpPr txBox="1"/>
          <p:nvPr/>
        </p:nvSpPr>
        <p:spPr>
          <a:xfrm>
            <a:off x="1306450" y="1436225"/>
            <a:ext cx="665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All Models Loss Function</a:t>
            </a:r>
            <a:endParaRPr sz="1300">
              <a:solidFill>
                <a:schemeClr val="lt1"/>
              </a:solidFill>
              <a:latin typeface="Lato"/>
              <a:ea typeface="Lato"/>
              <a:cs typeface="Lato"/>
              <a:sym typeface="Lato"/>
            </a:endParaRPr>
          </a:p>
        </p:txBody>
      </p:sp>
      <p:pic>
        <p:nvPicPr>
          <p:cNvPr id="537" name="Google Shape;537;p64"/>
          <p:cNvPicPr preferRelativeResize="0"/>
          <p:nvPr/>
        </p:nvPicPr>
        <p:blipFill>
          <a:blip r:embed="rId3">
            <a:alphaModFix/>
          </a:blip>
          <a:stretch>
            <a:fillRect/>
          </a:stretch>
        </p:blipFill>
        <p:spPr>
          <a:xfrm>
            <a:off x="1418025" y="1821125"/>
            <a:ext cx="5743488" cy="3017575"/>
          </a:xfrm>
          <a:prstGeom prst="rect">
            <a:avLst/>
          </a:prstGeom>
          <a:noFill/>
          <a:ln>
            <a:noFill/>
          </a:ln>
        </p:spPr>
      </p:pic>
      <p:sp>
        <p:nvSpPr>
          <p:cNvPr id="538" name="Google Shape;538;p64"/>
          <p:cNvSpPr txBox="1"/>
          <p:nvPr/>
        </p:nvSpPr>
        <p:spPr>
          <a:xfrm>
            <a:off x="7556650" y="23678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FF0000"/>
                </a:solidFill>
                <a:latin typeface="Lato"/>
                <a:ea typeface="Lato"/>
                <a:cs typeface="Lato"/>
                <a:sym typeface="Lato"/>
              </a:rPr>
              <a:t>Resnet50 : royal-voice-2</a:t>
            </a:r>
            <a:endParaRPr sz="700">
              <a:solidFill>
                <a:srgbClr val="FF0000"/>
              </a:solidFill>
              <a:latin typeface="Lato"/>
              <a:ea typeface="Lato"/>
              <a:cs typeface="Lato"/>
              <a:sym typeface="Lato"/>
            </a:endParaRPr>
          </a:p>
          <a:p>
            <a:pPr marL="0" lvl="0" indent="0" algn="l" rtl="0">
              <a:spcBef>
                <a:spcPts val="0"/>
              </a:spcBef>
              <a:spcAft>
                <a:spcPts val="0"/>
              </a:spcAft>
              <a:buNone/>
            </a:pPr>
            <a:r>
              <a:rPr lang="en-GB" sz="700">
                <a:solidFill>
                  <a:srgbClr val="FF9900"/>
                </a:solidFill>
                <a:latin typeface="Lato"/>
                <a:ea typeface="Lato"/>
                <a:cs typeface="Lato"/>
                <a:sym typeface="Lato"/>
              </a:rPr>
              <a:t>VGG19 : Major-violet-6</a:t>
            </a:r>
            <a:endParaRPr sz="700">
              <a:solidFill>
                <a:srgbClr val="FF9900"/>
              </a:solidFill>
              <a:latin typeface="Lato"/>
              <a:ea typeface="Lato"/>
              <a:cs typeface="Lato"/>
              <a:sym typeface="Lato"/>
            </a:endParaRPr>
          </a:p>
          <a:p>
            <a:pPr marL="0" lvl="0" indent="0" algn="l" rtl="0">
              <a:spcBef>
                <a:spcPts val="0"/>
              </a:spcBef>
              <a:spcAft>
                <a:spcPts val="0"/>
              </a:spcAft>
              <a:buNone/>
            </a:pPr>
            <a:r>
              <a:rPr lang="en-GB" sz="700">
                <a:solidFill>
                  <a:srgbClr val="FF00FF"/>
                </a:solidFill>
                <a:latin typeface="Lato"/>
                <a:ea typeface="Lato"/>
                <a:cs typeface="Lato"/>
                <a:sym typeface="Lato"/>
              </a:rPr>
              <a:t>HALNet-1 : daily-sun-8</a:t>
            </a:r>
            <a:endParaRPr sz="700">
              <a:solidFill>
                <a:srgbClr val="FF00FF"/>
              </a:solidFill>
              <a:latin typeface="Lato"/>
              <a:ea typeface="Lato"/>
              <a:cs typeface="Lato"/>
              <a:sym typeface="Lato"/>
            </a:endParaRPr>
          </a:p>
          <a:p>
            <a:pPr marL="0" lvl="0" indent="0" algn="l" rtl="0">
              <a:spcBef>
                <a:spcPts val="0"/>
              </a:spcBef>
              <a:spcAft>
                <a:spcPts val="0"/>
              </a:spcAft>
              <a:buNone/>
            </a:pPr>
            <a:r>
              <a:rPr lang="en-GB" sz="700">
                <a:solidFill>
                  <a:srgbClr val="E69138"/>
                </a:solidFill>
                <a:latin typeface="Lato"/>
                <a:ea typeface="Lato"/>
                <a:cs typeface="Lato"/>
                <a:sym typeface="Lato"/>
              </a:rPr>
              <a:t>SMVNet : honest-dream-9</a:t>
            </a:r>
            <a:endParaRPr sz="700">
              <a:solidFill>
                <a:srgbClr val="E69138"/>
              </a:solidFill>
              <a:latin typeface="Lato"/>
              <a:ea typeface="Lato"/>
              <a:cs typeface="Lato"/>
              <a:sym typeface="Lato"/>
            </a:endParaRPr>
          </a:p>
          <a:p>
            <a:pPr marL="0" lvl="0" indent="0" algn="l" rtl="0">
              <a:spcBef>
                <a:spcPts val="0"/>
              </a:spcBef>
              <a:spcAft>
                <a:spcPts val="0"/>
              </a:spcAft>
              <a:buNone/>
            </a:pPr>
            <a:r>
              <a:rPr lang="en-GB" sz="700">
                <a:solidFill>
                  <a:srgbClr val="00FFFF"/>
                </a:solidFill>
                <a:latin typeface="Lato"/>
                <a:ea typeface="Lato"/>
                <a:cs typeface="Lato"/>
                <a:sym typeface="Lato"/>
              </a:rPr>
              <a:t>JAPNet : charmed-gorge-10</a:t>
            </a:r>
            <a:endParaRPr sz="700">
              <a:solidFill>
                <a:srgbClr val="00FFFF"/>
              </a:solidFill>
              <a:latin typeface="Lato"/>
              <a:ea typeface="Lato"/>
              <a:cs typeface="Lato"/>
              <a:sym typeface="Lato"/>
            </a:endParaRPr>
          </a:p>
          <a:p>
            <a:pPr marL="0" lvl="0" indent="0" algn="l" rtl="0">
              <a:spcBef>
                <a:spcPts val="0"/>
              </a:spcBef>
              <a:spcAft>
                <a:spcPts val="0"/>
              </a:spcAft>
              <a:buNone/>
            </a:pPr>
            <a:r>
              <a:rPr lang="en-GB" sz="700">
                <a:solidFill>
                  <a:srgbClr val="EA9999"/>
                </a:solidFill>
                <a:latin typeface="Lato"/>
                <a:ea typeface="Lato"/>
                <a:cs typeface="Lato"/>
                <a:sym typeface="Lato"/>
              </a:rPr>
              <a:t>HALNet-2 : usual-violet-12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5"/>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Comparison</a:t>
            </a:r>
            <a:endParaRPr sz="2800">
              <a:latin typeface="Merriweather"/>
              <a:ea typeface="Merriweather"/>
              <a:cs typeface="Merriweather"/>
              <a:sym typeface="Merriweather"/>
            </a:endParaRPr>
          </a:p>
        </p:txBody>
      </p:sp>
      <p:sp>
        <p:nvSpPr>
          <p:cNvPr id="544" name="Google Shape;544;p65"/>
          <p:cNvSpPr txBox="1"/>
          <p:nvPr/>
        </p:nvSpPr>
        <p:spPr>
          <a:xfrm>
            <a:off x="1306450" y="1436225"/>
            <a:ext cx="665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All Models Validation Loss Function</a:t>
            </a:r>
            <a:endParaRPr sz="1300">
              <a:solidFill>
                <a:schemeClr val="lt1"/>
              </a:solidFill>
              <a:latin typeface="Lato"/>
              <a:ea typeface="Lato"/>
              <a:cs typeface="Lato"/>
              <a:sym typeface="Lato"/>
            </a:endParaRPr>
          </a:p>
        </p:txBody>
      </p:sp>
      <p:pic>
        <p:nvPicPr>
          <p:cNvPr id="545" name="Google Shape;545;p65"/>
          <p:cNvPicPr preferRelativeResize="0"/>
          <p:nvPr/>
        </p:nvPicPr>
        <p:blipFill>
          <a:blip r:embed="rId3">
            <a:alphaModFix/>
          </a:blip>
          <a:stretch>
            <a:fillRect/>
          </a:stretch>
        </p:blipFill>
        <p:spPr>
          <a:xfrm>
            <a:off x="1406275" y="1821125"/>
            <a:ext cx="5743488" cy="3017575"/>
          </a:xfrm>
          <a:prstGeom prst="rect">
            <a:avLst/>
          </a:prstGeom>
          <a:noFill/>
          <a:ln>
            <a:noFill/>
          </a:ln>
        </p:spPr>
      </p:pic>
      <p:sp>
        <p:nvSpPr>
          <p:cNvPr id="546" name="Google Shape;546;p65"/>
          <p:cNvSpPr txBox="1"/>
          <p:nvPr/>
        </p:nvSpPr>
        <p:spPr>
          <a:xfrm>
            <a:off x="7556650" y="23678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FF0000"/>
                </a:solidFill>
                <a:latin typeface="Lato"/>
                <a:ea typeface="Lato"/>
                <a:cs typeface="Lato"/>
                <a:sym typeface="Lato"/>
              </a:rPr>
              <a:t>Resnet50 : royal-voice-2</a:t>
            </a:r>
            <a:endParaRPr sz="700">
              <a:solidFill>
                <a:srgbClr val="FF0000"/>
              </a:solidFill>
              <a:latin typeface="Lato"/>
              <a:ea typeface="Lato"/>
              <a:cs typeface="Lato"/>
              <a:sym typeface="Lato"/>
            </a:endParaRPr>
          </a:p>
          <a:p>
            <a:pPr marL="0" lvl="0" indent="0" algn="l" rtl="0">
              <a:spcBef>
                <a:spcPts val="0"/>
              </a:spcBef>
              <a:spcAft>
                <a:spcPts val="0"/>
              </a:spcAft>
              <a:buNone/>
            </a:pPr>
            <a:r>
              <a:rPr lang="en-GB" sz="700">
                <a:solidFill>
                  <a:srgbClr val="FF9900"/>
                </a:solidFill>
                <a:latin typeface="Lato"/>
                <a:ea typeface="Lato"/>
                <a:cs typeface="Lato"/>
                <a:sym typeface="Lato"/>
              </a:rPr>
              <a:t>VGG19 : Major-violet-6</a:t>
            </a:r>
            <a:endParaRPr sz="700">
              <a:solidFill>
                <a:srgbClr val="FF9900"/>
              </a:solidFill>
              <a:latin typeface="Lato"/>
              <a:ea typeface="Lato"/>
              <a:cs typeface="Lato"/>
              <a:sym typeface="Lato"/>
            </a:endParaRPr>
          </a:p>
          <a:p>
            <a:pPr marL="0" lvl="0" indent="0" algn="l" rtl="0">
              <a:spcBef>
                <a:spcPts val="0"/>
              </a:spcBef>
              <a:spcAft>
                <a:spcPts val="0"/>
              </a:spcAft>
              <a:buNone/>
            </a:pPr>
            <a:r>
              <a:rPr lang="en-GB" sz="700">
                <a:solidFill>
                  <a:srgbClr val="FF00FF"/>
                </a:solidFill>
                <a:latin typeface="Lato"/>
                <a:ea typeface="Lato"/>
                <a:cs typeface="Lato"/>
                <a:sym typeface="Lato"/>
              </a:rPr>
              <a:t>HALNet-1 : daily-sun-8</a:t>
            </a:r>
            <a:endParaRPr sz="700">
              <a:solidFill>
                <a:srgbClr val="FF00FF"/>
              </a:solidFill>
              <a:latin typeface="Lato"/>
              <a:ea typeface="Lato"/>
              <a:cs typeface="Lato"/>
              <a:sym typeface="Lato"/>
            </a:endParaRPr>
          </a:p>
          <a:p>
            <a:pPr marL="0" lvl="0" indent="0" algn="l" rtl="0">
              <a:spcBef>
                <a:spcPts val="0"/>
              </a:spcBef>
              <a:spcAft>
                <a:spcPts val="0"/>
              </a:spcAft>
              <a:buNone/>
            </a:pPr>
            <a:r>
              <a:rPr lang="en-GB" sz="700">
                <a:solidFill>
                  <a:srgbClr val="E69138"/>
                </a:solidFill>
                <a:latin typeface="Lato"/>
                <a:ea typeface="Lato"/>
                <a:cs typeface="Lato"/>
                <a:sym typeface="Lato"/>
              </a:rPr>
              <a:t>SMVNet : honest-dream-9</a:t>
            </a:r>
            <a:endParaRPr sz="700">
              <a:solidFill>
                <a:srgbClr val="E69138"/>
              </a:solidFill>
              <a:latin typeface="Lato"/>
              <a:ea typeface="Lato"/>
              <a:cs typeface="Lato"/>
              <a:sym typeface="Lato"/>
            </a:endParaRPr>
          </a:p>
          <a:p>
            <a:pPr marL="0" lvl="0" indent="0" algn="l" rtl="0">
              <a:spcBef>
                <a:spcPts val="0"/>
              </a:spcBef>
              <a:spcAft>
                <a:spcPts val="0"/>
              </a:spcAft>
              <a:buNone/>
            </a:pPr>
            <a:r>
              <a:rPr lang="en-GB" sz="700">
                <a:solidFill>
                  <a:srgbClr val="00FFFF"/>
                </a:solidFill>
                <a:latin typeface="Lato"/>
                <a:ea typeface="Lato"/>
                <a:cs typeface="Lato"/>
                <a:sym typeface="Lato"/>
              </a:rPr>
              <a:t>JAPNet : charmed-gorge-10</a:t>
            </a:r>
            <a:endParaRPr sz="700">
              <a:solidFill>
                <a:srgbClr val="00FFFF"/>
              </a:solidFill>
              <a:latin typeface="Lato"/>
              <a:ea typeface="Lato"/>
              <a:cs typeface="Lato"/>
              <a:sym typeface="Lato"/>
            </a:endParaRPr>
          </a:p>
          <a:p>
            <a:pPr marL="0" lvl="0" indent="0" algn="l" rtl="0">
              <a:spcBef>
                <a:spcPts val="0"/>
              </a:spcBef>
              <a:spcAft>
                <a:spcPts val="0"/>
              </a:spcAft>
              <a:buNone/>
            </a:pPr>
            <a:r>
              <a:rPr lang="en-GB" sz="700">
                <a:solidFill>
                  <a:srgbClr val="EA9999"/>
                </a:solidFill>
                <a:latin typeface="Lato"/>
                <a:ea typeface="Lato"/>
                <a:cs typeface="Lato"/>
                <a:sym typeface="Lato"/>
              </a:rPr>
              <a:t>HALNet-2 : usual-violet-12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1297500" y="907725"/>
            <a:ext cx="70389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GOALS</a:t>
            </a:r>
            <a:endParaRPr/>
          </a:p>
        </p:txBody>
      </p:sp>
      <p:sp>
        <p:nvSpPr>
          <p:cNvPr id="262" name="Google Shape;262;p21"/>
          <p:cNvSpPr txBox="1">
            <a:spLocks noGrp="1"/>
          </p:cNvSpPr>
          <p:nvPr>
            <p:ph type="body" idx="1"/>
          </p:nvPr>
        </p:nvSpPr>
        <p:spPr>
          <a:xfrm>
            <a:off x="1297500" y="1598850"/>
            <a:ext cx="7038900" cy="194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High Diagnostic Accuracy: Achieve a high level of accuracy in detecting the presence of brain tumors and classifying their types.</a:t>
            </a:r>
            <a:endParaRPr/>
          </a:p>
          <a:p>
            <a:pPr marL="0" lvl="0" indent="0" algn="l" rtl="0">
              <a:spcBef>
                <a:spcPts val="1600"/>
              </a:spcBef>
              <a:spcAft>
                <a:spcPts val="0"/>
              </a:spcAft>
              <a:buNone/>
            </a:pPr>
            <a:r>
              <a:rPr lang="en-GB"/>
              <a:t>Early Detection: Identify tumors at early stages when they might be missed by traditional diagnostic methods.</a:t>
            </a:r>
            <a:endParaRPr/>
          </a:p>
          <a:p>
            <a:pPr marL="0" lvl="0" indent="0" algn="l" rtl="0">
              <a:spcBef>
                <a:spcPts val="1600"/>
              </a:spcBef>
              <a:spcAft>
                <a:spcPts val="1600"/>
              </a:spcAft>
              <a:buNone/>
            </a:pPr>
            <a:r>
              <a:rPr lang="en-GB"/>
              <a:t>Reduce False Negatives and Positives: Minimize false negatives to ensure patients receive timely treatment and reduce false positives to avoid unnecessary stress and procedures.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6"/>
          <p:cNvSpPr txBox="1">
            <a:spLocks noGrp="1"/>
          </p:cNvSpPr>
          <p:nvPr>
            <p:ph type="title"/>
          </p:nvPr>
        </p:nvSpPr>
        <p:spPr>
          <a:xfrm>
            <a:off x="1272100" y="918225"/>
            <a:ext cx="6718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Merriweather"/>
                <a:ea typeface="Merriweather"/>
                <a:cs typeface="Merriweather"/>
                <a:sym typeface="Merriweather"/>
              </a:rPr>
              <a:t>Comparison</a:t>
            </a:r>
            <a:endParaRPr sz="2800">
              <a:latin typeface="Merriweather"/>
              <a:ea typeface="Merriweather"/>
              <a:cs typeface="Merriweather"/>
              <a:sym typeface="Merriweather"/>
            </a:endParaRPr>
          </a:p>
        </p:txBody>
      </p:sp>
      <p:sp>
        <p:nvSpPr>
          <p:cNvPr id="552" name="Google Shape;552;p66"/>
          <p:cNvSpPr txBox="1"/>
          <p:nvPr/>
        </p:nvSpPr>
        <p:spPr>
          <a:xfrm>
            <a:off x="1306450" y="1436225"/>
            <a:ext cx="665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All Models Roc Curve</a:t>
            </a:r>
            <a:endParaRPr sz="1300">
              <a:solidFill>
                <a:schemeClr val="lt1"/>
              </a:solidFill>
              <a:latin typeface="Lato"/>
              <a:ea typeface="Lato"/>
              <a:cs typeface="Lato"/>
              <a:sym typeface="Lato"/>
            </a:endParaRPr>
          </a:p>
        </p:txBody>
      </p:sp>
      <p:pic>
        <p:nvPicPr>
          <p:cNvPr id="553" name="Google Shape;553;p66"/>
          <p:cNvPicPr preferRelativeResize="0"/>
          <p:nvPr/>
        </p:nvPicPr>
        <p:blipFill>
          <a:blip r:embed="rId3">
            <a:alphaModFix/>
          </a:blip>
          <a:stretch>
            <a:fillRect/>
          </a:stretch>
        </p:blipFill>
        <p:spPr>
          <a:xfrm>
            <a:off x="2751125" y="1821125"/>
            <a:ext cx="3641753" cy="3017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7"/>
          <p:cNvSpPr txBox="1">
            <a:spLocks noGrp="1"/>
          </p:cNvSpPr>
          <p:nvPr>
            <p:ph type="title"/>
          </p:nvPr>
        </p:nvSpPr>
        <p:spPr>
          <a:xfrm>
            <a:off x="1150950" y="846000"/>
            <a:ext cx="4095900" cy="10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500"/>
              <a:t>Thank you!</a:t>
            </a:r>
            <a:endParaRPr sz="5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1297500" y="901750"/>
            <a:ext cx="70389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a:t>
            </a:r>
            <a:endParaRPr/>
          </a:p>
        </p:txBody>
      </p:sp>
      <p:sp>
        <p:nvSpPr>
          <p:cNvPr id="268" name="Google Shape;268;p22"/>
          <p:cNvSpPr txBox="1">
            <a:spLocks noGrp="1"/>
          </p:cNvSpPr>
          <p:nvPr>
            <p:ph type="body" idx="1"/>
          </p:nvPr>
        </p:nvSpPr>
        <p:spPr>
          <a:xfrm>
            <a:off x="1297500" y="1452850"/>
            <a:ext cx="3001500" cy="43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u="sng">
                <a:solidFill>
                  <a:schemeClr val="hlink"/>
                </a:solidFill>
                <a:hlinkClick r:id="rId3"/>
              </a:rPr>
              <a:t>KAGGLE BRAIN TUMOR DATASET </a:t>
            </a:r>
            <a:endParaRPr>
              <a:solidFill>
                <a:srgbClr val="FFFFFF"/>
              </a:solidFill>
            </a:endParaRPr>
          </a:p>
        </p:txBody>
      </p:sp>
      <p:pic>
        <p:nvPicPr>
          <p:cNvPr id="269" name="Google Shape;269;p22"/>
          <p:cNvPicPr preferRelativeResize="0"/>
          <p:nvPr/>
        </p:nvPicPr>
        <p:blipFill rotWithShape="1">
          <a:blip r:embed="rId4">
            <a:alphaModFix/>
          </a:blip>
          <a:srcRect l="23731" t="32389" r="23904" b="18169"/>
          <a:stretch/>
        </p:blipFill>
        <p:spPr>
          <a:xfrm>
            <a:off x="2321175" y="1886050"/>
            <a:ext cx="4991549" cy="2784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1297500" y="901750"/>
            <a:ext cx="7038900" cy="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a:t>
            </a:r>
            <a:endParaRPr/>
          </a:p>
        </p:txBody>
      </p:sp>
      <p:sp>
        <p:nvSpPr>
          <p:cNvPr id="275" name="Google Shape;275;p23"/>
          <p:cNvSpPr txBox="1"/>
          <p:nvPr/>
        </p:nvSpPr>
        <p:spPr>
          <a:xfrm>
            <a:off x="1386875" y="1452850"/>
            <a:ext cx="7038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rPr>
              <a:t>This Dataset Consists of MRI Scans of Healthy Brain and Brain with Tumor in Black and White as well as RGB Format</a:t>
            </a:r>
            <a:endParaRPr sz="1200">
              <a:solidFill>
                <a:schemeClr val="lt1"/>
              </a:solidFill>
            </a:endParaRPr>
          </a:p>
          <a:p>
            <a:pPr marL="0" lvl="0" indent="0" algn="l" rtl="0">
              <a:spcBef>
                <a:spcPts val="0"/>
              </a:spcBef>
              <a:spcAft>
                <a:spcPts val="0"/>
              </a:spcAft>
              <a:buNone/>
            </a:pPr>
            <a:endParaRPr sz="1200"/>
          </a:p>
        </p:txBody>
      </p:sp>
      <p:pic>
        <p:nvPicPr>
          <p:cNvPr id="276" name="Google Shape;276;p23"/>
          <p:cNvPicPr preferRelativeResize="0"/>
          <p:nvPr/>
        </p:nvPicPr>
        <p:blipFill rotWithShape="1">
          <a:blip r:embed="rId3">
            <a:alphaModFix/>
          </a:blip>
          <a:srcRect l="3442" t="30844" r="40856" b="6982"/>
          <a:stretch/>
        </p:blipFill>
        <p:spPr>
          <a:xfrm>
            <a:off x="1386875" y="2313675"/>
            <a:ext cx="3150971" cy="2078000"/>
          </a:xfrm>
          <a:prstGeom prst="rect">
            <a:avLst/>
          </a:prstGeom>
          <a:noFill/>
          <a:ln>
            <a:noFill/>
          </a:ln>
        </p:spPr>
      </p:pic>
      <p:pic>
        <p:nvPicPr>
          <p:cNvPr id="277" name="Google Shape;277;p23"/>
          <p:cNvPicPr preferRelativeResize="0"/>
          <p:nvPr/>
        </p:nvPicPr>
        <p:blipFill rotWithShape="1">
          <a:blip r:embed="rId4">
            <a:alphaModFix/>
          </a:blip>
          <a:srcRect l="3166" t="32173" r="39677" b="5485"/>
          <a:stretch/>
        </p:blipFill>
        <p:spPr>
          <a:xfrm>
            <a:off x="5201150" y="2313675"/>
            <a:ext cx="3224627" cy="207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1052550" y="9111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Healthy Brain</a:t>
            </a:r>
            <a:endParaRPr/>
          </a:p>
        </p:txBody>
      </p:sp>
      <p:pic>
        <p:nvPicPr>
          <p:cNvPr id="283" name="Google Shape;283;p24"/>
          <p:cNvPicPr preferRelativeResize="0"/>
          <p:nvPr/>
        </p:nvPicPr>
        <p:blipFill>
          <a:blip r:embed="rId3">
            <a:alphaModFix/>
          </a:blip>
          <a:stretch>
            <a:fillRect/>
          </a:stretch>
        </p:blipFill>
        <p:spPr>
          <a:xfrm>
            <a:off x="152400" y="2142300"/>
            <a:ext cx="8839200" cy="1712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1132850" y="9347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Tumor Brain</a:t>
            </a:r>
            <a:endParaRPr/>
          </a:p>
        </p:txBody>
      </p:sp>
      <p:pic>
        <p:nvPicPr>
          <p:cNvPr id="289" name="Google Shape;289;p25"/>
          <p:cNvPicPr preferRelativeResize="0"/>
          <p:nvPr/>
        </p:nvPicPr>
        <p:blipFill>
          <a:blip r:embed="rId3">
            <a:alphaModFix/>
          </a:blip>
          <a:stretch>
            <a:fillRect/>
          </a:stretch>
        </p:blipFill>
        <p:spPr>
          <a:xfrm>
            <a:off x="152400" y="2160175"/>
            <a:ext cx="8839201" cy="1874982"/>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873</Words>
  <Application>Microsoft Macintosh PowerPoint</Application>
  <PresentationFormat>On-screen Show (16:9)</PresentationFormat>
  <Paragraphs>140</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Average</vt:lpstr>
      <vt:lpstr>Montserrat</vt:lpstr>
      <vt:lpstr>Lato</vt:lpstr>
      <vt:lpstr>Merriweather</vt:lpstr>
      <vt:lpstr>Arial</vt:lpstr>
      <vt:lpstr>Roboto</vt:lpstr>
      <vt:lpstr>Focus</vt:lpstr>
      <vt:lpstr>CerebroVision:  Advanced CNN Diagnostics for Brain Tumor Identification</vt:lpstr>
      <vt:lpstr>Index</vt:lpstr>
      <vt:lpstr>OBJECTIVE</vt:lpstr>
      <vt:lpstr>OBJECTIVE</vt:lpstr>
      <vt:lpstr>GOALS</vt:lpstr>
      <vt:lpstr>DATASET</vt:lpstr>
      <vt:lpstr>DATASET</vt:lpstr>
      <vt:lpstr>Healthy Brain</vt:lpstr>
      <vt:lpstr>Tumor Brain</vt:lpstr>
      <vt:lpstr>Algorithm</vt:lpstr>
      <vt:lpstr>Train Test Split</vt:lpstr>
      <vt:lpstr>CLASS DISTRIBUTION</vt:lpstr>
      <vt:lpstr>CLASS DISTRIBUTION</vt:lpstr>
      <vt:lpstr>CLASS DISTRIBUTION</vt:lpstr>
      <vt:lpstr>Optimizer</vt:lpstr>
      <vt:lpstr>Callbacks</vt:lpstr>
      <vt:lpstr>Implementation of “RESNet50” Model </vt:lpstr>
      <vt:lpstr>“RESNet50” Model Fitting </vt:lpstr>
      <vt:lpstr>“RESNet50” Result </vt:lpstr>
      <vt:lpstr>“RESNet50” Confusion Matrix </vt:lpstr>
      <vt:lpstr>Implementation of “VGG19”Model </vt:lpstr>
      <vt:lpstr>“VGG19” Model Fitting </vt:lpstr>
      <vt:lpstr>“VGG19” Result </vt:lpstr>
      <vt:lpstr>“VGG19” Confusion Matrix </vt:lpstr>
      <vt:lpstr>Implementation of “HALnet-1” Model </vt:lpstr>
      <vt:lpstr>Implementation of “HALnet-1” Model  </vt:lpstr>
      <vt:lpstr>Architecture of  “HALnet-1”CNN </vt:lpstr>
      <vt:lpstr>“HALnet-1” Model Fitting </vt:lpstr>
      <vt:lpstr>“HALnet-1” Result </vt:lpstr>
      <vt:lpstr>“HALnet-1” Confusion Matrix </vt:lpstr>
      <vt:lpstr>Architecture of  “SMV-Net”CNN </vt:lpstr>
      <vt:lpstr>Implementation of “SMVnet” Model   </vt:lpstr>
      <vt:lpstr>“SMVnet” Model Fitting   </vt:lpstr>
      <vt:lpstr>“SMVnet” Result </vt:lpstr>
      <vt:lpstr>“SMVnet” Confusion Matrix </vt:lpstr>
      <vt:lpstr>Architecture of CNN- “JAPnet” </vt:lpstr>
      <vt:lpstr>Implementation “JAPnet” Model   </vt:lpstr>
      <vt:lpstr>“JAPnet” Model Fitting   </vt:lpstr>
      <vt:lpstr>“JAPnet” Result </vt:lpstr>
      <vt:lpstr>“JAPnet” Confusion Matrix </vt:lpstr>
      <vt:lpstr>Architecture of  CNN- “HALnet-2” </vt:lpstr>
      <vt:lpstr>Implementation of “HALnet-2” Model   </vt:lpstr>
      <vt:lpstr>“HALnet-2” Model Fitting   </vt:lpstr>
      <vt:lpstr>“HALnet-2” Result </vt:lpstr>
      <vt:lpstr>“HALnet-2” Confusion Matrix </vt:lpstr>
      <vt:lpstr>Comparison</vt:lpstr>
      <vt:lpstr>Comparison</vt:lpstr>
      <vt:lpstr>Comparison</vt:lpstr>
      <vt:lpstr>Comparison</vt:lpstr>
      <vt:lpstr>Comparison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Kotian, Shivani</cp:lastModifiedBy>
  <cp:revision>1</cp:revision>
  <dcterms:modified xsi:type="dcterms:W3CDTF">2025-02-02T19:29:52Z</dcterms:modified>
</cp:coreProperties>
</file>